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256" r:id="rId3"/>
    <p:sldId id="268" r:id="rId5"/>
    <p:sldId id="269" r:id="rId6"/>
    <p:sldId id="258" r:id="rId7"/>
    <p:sldId id="267" r:id="rId8"/>
    <p:sldId id="260" r:id="rId9"/>
    <p:sldId id="284" r:id="rId10"/>
    <p:sldId id="261" r:id="rId11"/>
    <p:sldId id="278" r:id="rId12"/>
    <p:sldId id="266" r:id="rId13"/>
    <p:sldId id="262" r:id="rId14"/>
    <p:sldId id="264" r:id="rId15"/>
    <p:sldId id="263" r:id="rId16"/>
    <p:sldId id="286" r:id="rId17"/>
    <p:sldId id="285" r:id="rId1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effectLst/>
              </a:rPr>
              <a:t>INDONISIA-CHINA TRADE RELATIONS:WIN-WIN COOPERATION</a:t>
            </a:r>
            <a:endParaRPr lang="en-US" altLang="zh-CN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WANG Y</a:t>
            </a:r>
            <a:r>
              <a:rPr lang="en-US" altLang="zh-CN" dirty="0">
                <a:latin typeface="+mn-lt"/>
              </a:rPr>
              <a:t>onghui</a:t>
            </a:r>
            <a:endParaRPr lang="en-US" altLang="zh-CN" dirty="0">
              <a:latin typeface="+mn-lt"/>
            </a:endParaRPr>
          </a:p>
          <a:p>
            <a:r>
              <a:rPr lang="en-US" altLang="zh-CN" dirty="0">
                <a:latin typeface="+mn-lt"/>
              </a:rPr>
              <a:t>Central China Normal University</a:t>
            </a:r>
            <a:endParaRPr lang="en-US" altLang="zh-CN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Nusantar’s Future: New capital Construction </a:t>
            </a:r>
            <a:endParaRPr lang="en-US" altLang="zh-CN"/>
          </a:p>
          <a:p>
            <a:r>
              <a:rPr lang="en-US" altLang="zh-CN"/>
              <a:t>Over 35 billion US dollars</a:t>
            </a:r>
            <a:endParaRPr lang="en-US" altLang="zh-CN"/>
          </a:p>
          <a:p>
            <a:r>
              <a:rPr lang="en-US" altLang="zh-CN"/>
              <a:t>newest te</a:t>
            </a:r>
            <a:r>
              <a:rPr lang="en-US" altLang="zh-CN"/>
              <a:t>chnology</a:t>
            </a:r>
            <a:endParaRPr lang="en-US" altLang="zh-CN"/>
          </a:p>
          <a:p>
            <a:pPr marL="0" indent="0">
              <a:buNone/>
            </a:pPr>
            <a:endParaRPr lang="en-US" altLang="zh-CN"/>
          </a:p>
          <a:p>
            <a:endParaRPr lang="en-US" altLang="zh-CN"/>
          </a:p>
          <a:p>
            <a:pPr marL="0" indent="0">
              <a:buNone/>
            </a:pPr>
            <a:endParaRPr lang="en-US" altLang="zh-C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AI tecnolegy</a:t>
            </a:r>
            <a:endParaRPr lang="en-US" altLang="zh-CN"/>
          </a:p>
          <a:p>
            <a:r>
              <a:rPr lang="en-US" altLang="zh-CN"/>
              <a:t>USA and China are leading countries in AI tecnology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2023 London AI Summit </a:t>
            </a:r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112_1699427278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6610" y="1032510"/>
            <a:ext cx="10514965" cy="6362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Maritine Cooperation</a:t>
            </a:r>
            <a:endParaRPr lang="en-US" altLang="zh-CN"/>
          </a:p>
          <a:p>
            <a:r>
              <a:rPr lang="en-US" altLang="zh-CN"/>
              <a:t>Sea Port construction</a:t>
            </a:r>
            <a:endParaRPr lang="en-US" altLang="zh-CN"/>
          </a:p>
          <a:p>
            <a:r>
              <a:rPr lang="en-US" altLang="zh-CN"/>
              <a:t>Ocean exploration</a:t>
            </a:r>
            <a:r>
              <a:rPr lang="zh-CN" altLang="en-US"/>
              <a:t>：</a:t>
            </a:r>
            <a:r>
              <a:rPr lang="en-US" altLang="zh-CN"/>
              <a:t> </a:t>
            </a:r>
            <a:r>
              <a:rPr lang="en-US" altLang="zh-CN"/>
              <a:t>Earth Quake prediction</a:t>
            </a:r>
            <a:endParaRPr lang="en-US" altLang="zh-CN"/>
          </a:p>
          <a:p>
            <a:r>
              <a:rPr lang="en-US" altLang="zh-CN"/>
              <a:t>Marine life research and development</a:t>
            </a:r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444500"/>
          </a:xfrm>
        </p:spPr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543050"/>
            <a:ext cx="10515600" cy="6343650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Top 1. 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Shanghai (China): 47.28 M TEU +0.5% compared to 2021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Top 2. </a:t>
            </a:r>
            <a:r>
              <a:rPr lang="zh-CN" altLang="en-US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Singapore (Singapore):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 37.29 M TEU -0.5% compared to 2021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Top 3.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Ningbo-Zhoushan (China): 33.36 M TEU -6.8% compared to 2021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Top 4. 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Shenzhen (China): 30.04 M TEU +4.3% compared to 2021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Top 5. 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Qingdao (China): 25.66 M TEU +7.6% compared to 2021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Top 6. 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Guangzhou (China): 24.60 M TEU +1.7% compared to 2021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Top7. </a:t>
            </a:r>
            <a:r>
              <a:rPr lang="zh-CN" altLang="en-US">
                <a:highlight>
                  <a:srgbClr val="FFFF00"/>
                </a:highlight>
                <a:latin typeface="Times New Roman Regular" panose="02020603050405020304" charset="0"/>
                <a:cs typeface="Times New Roman Regular" panose="02020603050405020304" charset="0"/>
              </a:rPr>
              <a:t>Busan (South Korea)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 22.07 M TEU -2.9% compared to 2021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Top 8. 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Tianjin (China): 21.03 M TEU +3.7% compared to 2021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Top 9.</a:t>
            </a:r>
            <a:r>
              <a:rPr lang="zh-CN" altLang="en-US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Los Angeles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-Long Beach (United States): 19.04 M TEU -5.3% compared with 2021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Top 10.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Hong Kong (China): 16.64 M TEU -7.0% compared to 2021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3115" y="709930"/>
            <a:ext cx="9585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Times New Roman Regular" panose="02020603050405020304" charset="0"/>
                <a:cs typeface="Times New Roman Regular" panose="02020603050405020304" charset="0"/>
              </a:rPr>
              <a:t>WORLD RANKING OF THE </a:t>
            </a:r>
            <a:r>
              <a:rPr lang="en-US" altLang="zh-CN" sz="2400" b="1">
                <a:latin typeface="Times New Roman Regular" panose="02020603050405020304" charset="0"/>
                <a:cs typeface="Times New Roman Regular" panose="02020603050405020304" charset="0"/>
              </a:rPr>
              <a:t>1</a:t>
            </a:r>
            <a:r>
              <a:rPr lang="zh-CN" altLang="en-US" sz="2400" b="1">
                <a:latin typeface="Times New Roman Regular" panose="02020603050405020304" charset="0"/>
                <a:cs typeface="Times New Roman Regular" panose="02020603050405020304" charset="0"/>
              </a:rPr>
              <a:t>0 LARGEST CONTAINER PORTS</a:t>
            </a:r>
            <a:endParaRPr lang="zh-CN" altLang="en-US" sz="2400" b="1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 altLang="zh-CN"/>
              <a:t>             </a:t>
            </a:r>
            <a:r>
              <a:rPr lang="en-US" altLang="zh-CN" sz="3600" b="1"/>
              <a:t>   </a:t>
            </a:r>
            <a:endParaRPr lang="en-US" altLang="zh-CN" sz="3600" b="1"/>
          </a:p>
          <a:p>
            <a:pPr marL="0" indent="0" algn="ctr">
              <a:buNone/>
            </a:pPr>
            <a:endParaRPr lang="en-US" altLang="zh-CN" sz="3600" b="1"/>
          </a:p>
          <a:p>
            <a:pPr marL="0" indent="0" algn="ctr">
              <a:buNone/>
            </a:pPr>
            <a:r>
              <a:rPr lang="en-US" altLang="zh-CN" sz="3600" b="1"/>
              <a:t>Thank you </a:t>
            </a:r>
            <a:endParaRPr lang="en-US" altLang="zh-CN" sz="36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The 20 countries with the largest gross domestic product (GDP) in 2022 (in billion U.S. dollars)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0690" y="2896870"/>
            <a:ext cx="7765415" cy="53041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90040" y="1825625"/>
            <a:ext cx="8630285" cy="43516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57780" y="64185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Resorces :IMF </a:t>
            </a:r>
            <a:endParaRPr lang="en-US" alt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 b="1"/>
              <a:t>China has become Indonesia’s biggest trade parterner since 2013</a:t>
            </a:r>
            <a:endParaRPr lang="en-US" altLang="zh-CN" b="1"/>
          </a:p>
          <a:p>
            <a:pPr marL="0" indent="0">
              <a:buNone/>
            </a:pPr>
            <a:endParaRPr lang="en-US" altLang="zh-CN" b="1"/>
          </a:p>
          <a:p>
            <a:r>
              <a:rPr lang="en-US" altLang="zh-CN"/>
              <a:t>In 2022, the bilateral trade volume between China and Indonesia reaches US$149.1 billion, a year-on-year increase of 19.8%.</a:t>
            </a:r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05660" y="1615440"/>
            <a:ext cx="7264400" cy="45618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 b="1"/>
              <a:t>China has become Indonesia’s biggest trade parterner since 2013</a:t>
            </a:r>
            <a:endParaRPr lang="en-US" altLang="zh-CN" b="1"/>
          </a:p>
          <a:p>
            <a:pPr marL="0" indent="0">
              <a:buNone/>
            </a:pPr>
            <a:endParaRPr lang="en-US" altLang="zh-CN" b="1"/>
          </a:p>
          <a:p>
            <a:r>
              <a:rPr lang="en-US" altLang="zh-CN"/>
              <a:t>In 2022, the bilateral trade volume between China and Indonesia reaches US$149.1 billion, a year-on-year increase of 19.8%.</a:t>
            </a:r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China is the second largest foreign investor now, and may become the largest one in the coming few year.</a:t>
            </a:r>
            <a:endParaRPr lang="en-US" altLang="zh-CN"/>
          </a:p>
          <a:p>
            <a:r>
              <a:rPr lang="en-US" altLang="zh-CN"/>
              <a:t>China’s investment in Indonesia reached about USD 8.2  billion in 2022.</a:t>
            </a:r>
            <a:endParaRPr lang="en-US" altLang="zh-CN"/>
          </a:p>
          <a:p>
            <a:r>
              <a:rPr lang="en-US" altLang="zh-CN"/>
              <a:t>Mobile: Wuling</a:t>
            </a:r>
            <a:endParaRPr lang="en-US" altLang="zh-CN"/>
          </a:p>
          <a:p>
            <a:r>
              <a:rPr lang="en-US" altLang="zh-CN"/>
              <a:t>Power station</a:t>
            </a:r>
            <a:endParaRPr lang="en-US" altLang="zh-CN"/>
          </a:p>
          <a:p>
            <a:r>
              <a:rPr lang="en-US" altLang="zh-CN">
                <a:sym typeface="+mn-ea"/>
              </a:rPr>
              <a:t>Kereta Cepat Jakarta </a:t>
            </a:r>
            <a:r>
              <a:rPr lang="en-US" altLang="zh-CN">
                <a:sym typeface="+mn-ea"/>
              </a:rPr>
              <a:t> Bandung</a:t>
            </a:r>
            <a:r>
              <a:rPr lang="en-US" altLang="zh-CN">
                <a:sym typeface="+mn-ea"/>
              </a:rPr>
              <a:t>(KCBJ,Woosh)</a:t>
            </a:r>
            <a:endParaRPr lang="en-US" altLang="zh-CN"/>
          </a:p>
          <a:p>
            <a:r>
              <a:rPr lang="en-US" altLang="zh-CN">
                <a:sym typeface="+mn-ea"/>
              </a:rPr>
              <a:t>Kereta Cepat Jakarta Surabaya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 b="1"/>
              <a:t>Indonesia-China Cooperation Potential</a:t>
            </a:r>
            <a:endParaRPr lang="en-US" altLang="zh-CN" b="1"/>
          </a:p>
          <a:p>
            <a:r>
              <a:rPr lang="en-US" altLang="zh-CN"/>
              <a:t>E-commerce</a:t>
            </a:r>
            <a:endParaRPr lang="en-US" altLang="zh-CN"/>
          </a:p>
          <a:p>
            <a:r>
              <a:rPr lang="en-US" altLang="zh-CN"/>
              <a:t>Online shop cooperation:</a:t>
            </a:r>
            <a:r>
              <a:rPr lang="en-US" altLang="zh-CN">
                <a:sym typeface="+mn-ea"/>
              </a:rPr>
              <a:t>Titik Tok + Douyin </a:t>
            </a:r>
            <a:endParaRPr lang="en-US" altLang="zh-CN"/>
          </a:p>
          <a:p>
            <a:r>
              <a:rPr lang="en-US" altLang="zh-CN"/>
              <a:t>EV </a:t>
            </a:r>
            <a:r>
              <a:rPr lang="en-US" altLang="zh-CN"/>
              <a:t>Mobile/ Motor/Bus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BYD remains top 1 with over 548,000 units sold in Q1 and a 21.3 percent share. The Chinese manufacturer almost doubled its volume year-over-year and noticeably increased its market share compared to Q1 2022.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28165" y="-1374775"/>
            <a:ext cx="6936105" cy="82327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2154</Words>
  <Application>WPS 演示</Application>
  <PresentationFormat>宽屏</PresentationFormat>
  <Paragraphs>67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Helvetica Neue</vt:lpstr>
      <vt:lpstr>汉仪书宋二KW</vt:lpstr>
      <vt:lpstr>微软雅黑</vt:lpstr>
      <vt:lpstr>汉仪旗黑</vt:lpstr>
      <vt:lpstr>宋体</vt:lpstr>
      <vt:lpstr>Arial Unicode MS</vt:lpstr>
      <vt:lpstr>Times New Roman Regular</vt:lpstr>
      <vt:lpstr>WPS</vt:lpstr>
      <vt:lpstr>INDONISIA-CHINA TRADE RELATIONS:WIN-WIN COOPERATION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wang</cp:lastModifiedBy>
  <cp:revision>36</cp:revision>
  <dcterms:created xsi:type="dcterms:W3CDTF">2023-11-12T12:45:02Z</dcterms:created>
  <dcterms:modified xsi:type="dcterms:W3CDTF">2023-11-12T12:45:02Z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2052-6.0.2.8225</vt:lpwstr>
  </property>
  <property fmtid="{D5CDD505-2E9C-101B-9397-08002B2CF9AE}" pid="3" name="ICV">
    <vt:lpwstr>14E75D7E52C4A672CFF04565D8890555_41</vt:lpwstr>
  </property>
</Properties>
</file>