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686" y="-2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rababah@bau.edu.jo" TargetMode="Externa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rmpl.us/blog/motivation-assessment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tnu.edu/mh/akf/forskning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rmpl.us/blog/data-collection-method" TargetMode="Externa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rmpl.us/blog/quantitative-data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mpl.us/data-collection" TargetMode="External"/><Relationship Id="rId2" Type="http://schemas.openxmlformats.org/officeDocument/2006/relationships/hyperlink" Target="https://www.formpl.us/blog/rating-scale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formpl.us/templates/survey-form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ammarly.com/blog/thesis-statement/" TargetMode="External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ammarly.com/blog/thesis-statement/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mmarly.com/blog/essay-structure/" TargetMode="External"/><Relationship Id="rId2" Type="http://schemas.openxmlformats.org/officeDocument/2006/relationships/hyperlink" Target="https://www.grammarly.com/blog/first-year-writing/" TargetMode="External"/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ammarly.com/blog/academic-writing/" TargetMode="External"/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ammarly.com/blog/themes/" TargetMode="External"/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mailto:mrababah@bau.edu.jo" TargetMode="External"/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rmpl.us/blog/basic-research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2742" y="728826"/>
            <a:ext cx="2487930" cy="9046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39725">
              <a:lnSpc>
                <a:spcPct val="152500"/>
              </a:lnSpc>
              <a:spcBef>
                <a:spcPts val="100"/>
              </a:spcBef>
            </a:pPr>
            <a:r>
              <a:rPr sz="2000" b="1" dirty="0" smtClean="0">
                <a:latin typeface="Calibri"/>
                <a:cs typeface="Calibri"/>
              </a:rPr>
              <a:t>Applied</a:t>
            </a:r>
            <a:r>
              <a:rPr sz="2000" b="1" spc="450" dirty="0" smtClean="0">
                <a:latin typeface="Calibri"/>
                <a:cs typeface="Calibri"/>
              </a:rPr>
              <a:t> </a:t>
            </a:r>
            <a:r>
              <a:rPr sz="2000" b="1" spc="-5" dirty="0" smtClean="0">
                <a:latin typeface="Calibri"/>
                <a:cs typeface="Calibri"/>
              </a:rPr>
              <a:t>research </a:t>
            </a:r>
            <a:r>
              <a:rPr sz="2000" b="1" dirty="0" smtClean="0">
                <a:latin typeface="Calibri"/>
                <a:cs typeface="Calibri"/>
              </a:rPr>
              <a:t> </a:t>
            </a:r>
            <a:r>
              <a:rPr sz="2000" b="1" spc="-5" dirty="0" smtClean="0">
                <a:latin typeface="Calibri"/>
                <a:cs typeface="Calibri"/>
                <a:hlinkClick r:id="rId2"/>
              </a:rPr>
              <a:t>mrababah@bau.edu.jo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2926207"/>
            <a:ext cx="6858000" cy="46171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b="1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endParaRPr sz="2000" dirty="0">
              <a:latin typeface="Calibri"/>
              <a:cs typeface="Calibri"/>
            </a:endParaRPr>
          </a:p>
          <a:p>
            <a:pPr marL="12700" marR="6350" algn="just">
              <a:lnSpc>
                <a:spcPct val="152500"/>
              </a:lnSpc>
              <a:spcBef>
                <a:spcPts val="140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 research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 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type of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program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that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sets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out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solve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specific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practical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problem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.</a:t>
            </a:r>
            <a:endParaRPr lang="en-US" sz="2000" spc="-5" dirty="0" smtClean="0">
              <a:solidFill>
                <a:srgbClr val="242424"/>
              </a:solidFill>
              <a:latin typeface="Calibri"/>
              <a:cs typeface="Calibri"/>
            </a:endParaRPr>
          </a:p>
          <a:p>
            <a:pPr marL="12700" marR="6350" algn="just">
              <a:lnSpc>
                <a:spcPct val="152500"/>
              </a:lnSpc>
              <a:spcBef>
                <a:spcPts val="1405"/>
              </a:spcBef>
            </a:pP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An</a:t>
            </a:r>
            <a:r>
              <a:rPr sz="2000" spc="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research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project has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specific purpose for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client with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the aim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 producing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clear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result, such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as 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new design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product.</a:t>
            </a:r>
            <a:endParaRPr sz="2000" dirty="0">
              <a:latin typeface="Calibri"/>
              <a:cs typeface="Calibri"/>
            </a:endParaRPr>
          </a:p>
          <a:p>
            <a:pPr marL="12700" marR="5080" algn="just">
              <a:lnSpc>
                <a:spcPct val="152400"/>
              </a:lnSpc>
              <a:spcBef>
                <a:spcPts val="142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 research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can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 part of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teaching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learning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strategy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vocational education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training, providing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opportunities for practical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learning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through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"hands-on"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project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work.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" y="730350"/>
            <a:ext cx="6781800" cy="76220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795" algn="just">
              <a:lnSpc>
                <a:spcPct val="152000"/>
              </a:lnSpc>
              <a:spcBef>
                <a:spcPts val="100"/>
              </a:spcBef>
            </a:pP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Typically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action research is 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process of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reflective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inquiry that is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limited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specific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contexts.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Examples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 Research</a:t>
            </a:r>
            <a:endParaRPr sz="2000" dirty="0">
              <a:latin typeface="Calibri"/>
              <a:cs typeface="Calibri"/>
            </a:endParaRPr>
          </a:p>
          <a:p>
            <a:pPr marL="12700" marR="5080" algn="just">
              <a:lnSpc>
                <a:spcPct val="152100"/>
              </a:lnSpc>
              <a:spcBef>
                <a:spcPts val="143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 research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relevant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different fields of study,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especially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science-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social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science-related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fields.</a:t>
            </a:r>
            <a:endParaRPr sz="2000" dirty="0">
              <a:latin typeface="Calibri"/>
              <a:cs typeface="Calibri"/>
            </a:endParaRPr>
          </a:p>
          <a:p>
            <a:pPr marL="12700" marR="5715" algn="just">
              <a:lnSpc>
                <a:spcPct val="152200"/>
              </a:lnSpc>
              <a:spcBef>
                <a:spcPts val="142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Examples of applied research can be seen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medicine,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education, business,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engineering,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psychology,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health,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these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will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 further explicated below.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Applied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Research Example in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Business</a:t>
            </a:r>
            <a:endParaRPr sz="2000" dirty="0">
              <a:latin typeface="Calibri"/>
              <a:cs typeface="Calibri"/>
            </a:endParaRPr>
          </a:p>
          <a:p>
            <a:pPr marL="12700" marR="8890" algn="just">
              <a:lnSpc>
                <a:spcPct val="152000"/>
              </a:lnSpc>
              <a:spcBef>
                <a:spcPts val="143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 research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used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business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build knowledge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and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develop product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solutions.</a:t>
            </a:r>
            <a:endParaRPr sz="2000" dirty="0">
              <a:latin typeface="Calibri"/>
              <a:cs typeface="Calibri"/>
            </a:endParaRPr>
          </a:p>
          <a:p>
            <a:pPr marL="12700" marR="6350" algn="just">
              <a:lnSpc>
                <a:spcPct val="152400"/>
              </a:lnSpc>
              <a:spcBef>
                <a:spcPts val="142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 enables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organizations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identify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peculiar needs of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target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markets,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and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this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would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help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them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create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different business strategies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that would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allow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them to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satisfy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these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needs.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28826"/>
            <a:ext cx="6489396" cy="842192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0160" algn="just">
              <a:lnSpc>
                <a:spcPct val="152300"/>
              </a:lnSpc>
              <a:spcBef>
                <a:spcPts val="10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addition,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conducting contractual research would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help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business owners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get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insightful feedback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on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product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gaps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that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have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otherwise been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ignored.</a:t>
            </a:r>
            <a:endParaRPr sz="2000" dirty="0">
              <a:latin typeface="Calibri"/>
              <a:cs typeface="Calibri"/>
            </a:endParaRPr>
          </a:p>
          <a:p>
            <a:pPr marL="12700" marR="8255" algn="just">
              <a:lnSpc>
                <a:spcPct val="152100"/>
              </a:lnSpc>
              <a:spcBef>
                <a:spcPts val="142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This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 a great way to get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first-hand information on target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market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reactions,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which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can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inform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brand decisions.</a:t>
            </a:r>
            <a:endParaRPr sz="2000" dirty="0">
              <a:latin typeface="Calibri"/>
              <a:cs typeface="Calibri"/>
            </a:endParaRPr>
          </a:p>
          <a:p>
            <a:pPr marL="12700" marR="6350" algn="just">
              <a:lnSpc>
                <a:spcPct val="152500"/>
              </a:lnSpc>
              <a:spcBef>
                <a:spcPts val="141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also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helps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employers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identify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productivity needs of their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workforce. </a:t>
            </a:r>
            <a:endParaRPr lang="en-US" sz="2000" dirty="0" smtClean="0">
              <a:solidFill>
                <a:srgbClr val="242424"/>
              </a:solidFill>
              <a:latin typeface="Calibri"/>
              <a:cs typeface="Calibri"/>
            </a:endParaRPr>
          </a:p>
          <a:p>
            <a:pPr marL="12700" marR="6350" algn="just">
              <a:lnSpc>
                <a:spcPct val="152500"/>
              </a:lnSpc>
              <a:spcBef>
                <a:spcPts val="1415"/>
              </a:spcBef>
            </a:pP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For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instance, 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an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organization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may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carry out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applied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order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measure 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effectiveness of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its recruitment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practices or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organizational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structure.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Examples</a:t>
            </a:r>
            <a:endParaRPr sz="2000" dirty="0">
              <a:latin typeface="Calibri"/>
              <a:cs typeface="Calibri"/>
            </a:endParaRPr>
          </a:p>
          <a:p>
            <a:pPr marL="469265" marR="11430" indent="-228600">
              <a:lnSpc>
                <a:spcPct val="152600"/>
              </a:lnSpc>
              <a:spcBef>
                <a:spcPts val="1410"/>
              </a:spcBef>
              <a:buAutoNum type="arabicPeriod"/>
              <a:tabLst>
                <a:tab pos="4699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1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1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1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improve</a:t>
            </a:r>
            <a:r>
              <a:rPr sz="2000" spc="1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</a:t>
            </a:r>
            <a:r>
              <a:rPr sz="2000" spc="1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organization’s</a:t>
            </a:r>
            <a:r>
              <a:rPr sz="2000" spc="1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hiring </a:t>
            </a:r>
            <a:r>
              <a:rPr sz="2000" spc="-43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process.</a:t>
            </a:r>
            <a:endParaRPr sz="2000" dirty="0">
              <a:latin typeface="Calibri"/>
              <a:cs typeface="Calibri"/>
            </a:endParaRPr>
          </a:p>
          <a:p>
            <a:pPr marL="469265" marR="6350" indent="-228600">
              <a:lnSpc>
                <a:spcPct val="152500"/>
              </a:lnSpc>
              <a:buAutoNum type="arabicPeriod"/>
              <a:tabLst>
                <a:tab pos="4699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-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-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improve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workplace</a:t>
            </a:r>
            <a:r>
              <a:rPr sz="2000" spc="-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efficiency</a:t>
            </a:r>
            <a:r>
              <a:rPr sz="2000" spc="-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organizational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policies.</a:t>
            </a:r>
            <a:endParaRPr sz="2000" dirty="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1250"/>
              </a:spcBef>
              <a:buAutoNum type="arabicPeriod"/>
              <a:tabLst>
                <a:tab pos="4699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bridge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skill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gaps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-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workplace.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713"/>
            <a:ext cx="5969635" cy="7554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Applied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Examples in</a:t>
            </a:r>
            <a:r>
              <a:rPr sz="2000" b="1" spc="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Education</a:t>
            </a:r>
            <a:endParaRPr sz="2000">
              <a:latin typeface="Calibri"/>
              <a:cs typeface="Calibri"/>
            </a:endParaRPr>
          </a:p>
          <a:p>
            <a:pPr marL="12700" marR="5715" algn="just">
              <a:lnSpc>
                <a:spcPct val="152300"/>
              </a:lnSpc>
              <a:spcBef>
                <a:spcPts val="142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education,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applied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used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test pedagogic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processes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order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discover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best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teaching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learning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methods.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41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also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test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educational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policies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before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implementation and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address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different issues associated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with teaching paradigms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classroom dynamics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better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learning experience.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41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Educational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applied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attempts 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solve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problem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gathering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data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from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primary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sources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combination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qualitative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and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quantitative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data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collection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methods.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300"/>
              </a:lnSpc>
              <a:spcBef>
                <a:spcPts val="142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This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data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serves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empirical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evidence,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which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then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subjected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rigorous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analysis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description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order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arrive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valid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conclusions.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28826"/>
            <a:ext cx="5973445" cy="4744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890" algn="just">
              <a:lnSpc>
                <a:spcPct val="152500"/>
              </a:lnSpc>
              <a:spcBef>
                <a:spcPts val="10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goal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this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methodology</a:t>
            </a:r>
            <a:r>
              <a:rPr sz="2000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determine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applicability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educational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theory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principles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by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subjecting hypotheses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experimentation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within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specific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settings.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40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education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-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also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more</a:t>
            </a:r>
            <a:r>
              <a:rPr sz="2000" spc="-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utilitarian,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as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gathers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practical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evidence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that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can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inform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pragmatic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solutions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problems.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Characteristics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of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 in</a:t>
            </a:r>
            <a:r>
              <a:rPr sz="2000" b="1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Education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1.</a:t>
            </a:r>
            <a:r>
              <a:rPr sz="2000" spc="-1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</a:t>
            </a:r>
            <a:r>
              <a:rPr sz="2000" spc="3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clearly</a:t>
            </a:r>
            <a:r>
              <a:rPr sz="2000" spc="37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highlights</a:t>
            </a:r>
            <a:r>
              <a:rPr sz="2000" spc="3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generalizations</a:t>
            </a:r>
            <a:r>
              <a:rPr sz="2000" spc="37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3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hypotheses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5449291"/>
            <a:ext cx="4126229" cy="1419860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240665">
              <a:lnSpc>
                <a:spcPct val="100000"/>
              </a:lnSpc>
              <a:spcBef>
                <a:spcPts val="136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that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inform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findings.</a:t>
            </a:r>
            <a:endParaRPr sz="20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1260"/>
              </a:spcBef>
              <a:buAutoNum type="arabicPeriod" startAt="2"/>
              <a:tabLst>
                <a:tab pos="2413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relies on empirical evidence.</a:t>
            </a:r>
            <a:endParaRPr sz="20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1260"/>
              </a:spcBef>
              <a:buAutoNum type="arabicPeriod" startAt="2"/>
              <a:tabLst>
                <a:tab pos="241300" algn="l"/>
                <a:tab pos="551815" algn="l"/>
                <a:tab pos="869950" algn="l"/>
                <a:tab pos="1675130" algn="l"/>
                <a:tab pos="2043430" algn="l"/>
                <a:tab pos="317881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	is	ai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ed	at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prov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g	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s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olutions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95340" y="6538341"/>
            <a:ext cx="14782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93065" algn="l"/>
                <a:tab pos="675005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	a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defined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6844893"/>
            <a:ext cx="5507990" cy="1596390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469265">
              <a:lnSpc>
                <a:spcPct val="100000"/>
              </a:lnSpc>
              <a:spcBef>
                <a:spcPts val="135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problem.</a:t>
            </a:r>
            <a:endParaRPr sz="20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125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4.</a:t>
            </a:r>
            <a:r>
              <a:rPr sz="2000" spc="-1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 requires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accurate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observation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description.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Examples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28826"/>
            <a:ext cx="5972175" cy="7425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7620" indent="-228600">
              <a:lnSpc>
                <a:spcPct val="152500"/>
              </a:lnSpc>
              <a:spcBef>
                <a:spcPts val="100"/>
              </a:spcBef>
              <a:buAutoNum type="arabicPeriod"/>
              <a:tabLst>
                <a:tab pos="469900" algn="l"/>
                <a:tab pos="731520" algn="l"/>
                <a:tab pos="1764030" algn="l"/>
                <a:tab pos="2637155" algn="l"/>
                <a:tab pos="3529965" algn="l"/>
                <a:tab pos="4081145" algn="l"/>
                <a:tab pos="4737735" algn="l"/>
                <a:tab pos="5097145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	re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earch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projec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	look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g	into	ways	to	i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m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prove  teacher-learner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classroom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engagement.</a:t>
            </a:r>
            <a:endParaRPr sz="2000">
              <a:latin typeface="Calibri"/>
              <a:cs typeface="Calibri"/>
            </a:endParaRPr>
          </a:p>
          <a:p>
            <a:pPr marL="469265" marR="7620" indent="-228600">
              <a:lnSpc>
                <a:spcPts val="3670"/>
              </a:lnSpc>
              <a:spcBef>
                <a:spcPts val="320"/>
              </a:spcBef>
              <a:buAutoNum type="arabicPeriod"/>
              <a:tabLst>
                <a:tab pos="4699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study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into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ways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improve</a:t>
            </a:r>
            <a:r>
              <a:rPr sz="2000" spc="-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school’s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readiness </a:t>
            </a:r>
            <a:r>
              <a:rPr sz="2000" spc="-43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its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students</a:t>
            </a:r>
            <a:endParaRPr sz="20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920"/>
              </a:spcBef>
              <a:buAutoNum type="arabicPeriod"/>
              <a:tabLst>
                <a:tab pos="4699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study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build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students’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interests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mathematics.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 Research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Example in</a:t>
            </a:r>
            <a:r>
              <a:rPr sz="2000" b="1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Science</a:t>
            </a:r>
            <a:endParaRPr sz="2000">
              <a:latin typeface="Calibri"/>
              <a:cs typeface="Calibri"/>
            </a:endParaRPr>
          </a:p>
          <a:p>
            <a:pPr marL="12700" marR="6350" algn="just">
              <a:lnSpc>
                <a:spcPct val="152500"/>
              </a:lnSpc>
              <a:spcBef>
                <a:spcPts val="140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itself,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research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scientific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method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investigation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because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it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existing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scientific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knowledge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practical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situations.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000"/>
              </a:lnSpc>
              <a:spcBef>
                <a:spcPts val="143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 is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useful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different fields,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including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physics, material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sciences,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microbiology.</a:t>
            </a:r>
            <a:endParaRPr sz="2000">
              <a:latin typeface="Calibri"/>
              <a:cs typeface="Calibri"/>
            </a:endParaRPr>
          </a:p>
          <a:p>
            <a:pPr marL="12700" marR="7620" algn="just">
              <a:lnSpc>
                <a:spcPct val="152100"/>
              </a:lnSpc>
              <a:spcBef>
                <a:spcPts val="142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Examples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applied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science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include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following: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Examples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28826"/>
            <a:ext cx="5972175" cy="7891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9525" indent="-228600">
              <a:lnSpc>
                <a:spcPct val="152500"/>
              </a:lnSpc>
              <a:spcBef>
                <a:spcPts val="100"/>
              </a:spcBef>
              <a:buAutoNum type="arabicPeriod"/>
              <a:tabLst>
                <a:tab pos="469900" algn="l"/>
                <a:tab pos="1477010" algn="l"/>
                <a:tab pos="2587625" algn="l"/>
                <a:tab pos="3023870" algn="l"/>
                <a:tab pos="4098925" algn="l"/>
                <a:tab pos="5490845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p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pli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d	re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earch	to	i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m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prov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	agricultural	cr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p 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production</a:t>
            </a:r>
            <a:endParaRPr sz="20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1245"/>
              </a:spcBef>
              <a:buAutoNum type="arabicPeriod"/>
              <a:tabLst>
                <a:tab pos="4699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applied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treat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cure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specific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disease.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 Research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Examples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Psychology</a:t>
            </a:r>
            <a:endParaRPr sz="2000">
              <a:latin typeface="Calibri"/>
              <a:cs typeface="Calibri"/>
            </a:endParaRPr>
          </a:p>
          <a:p>
            <a:pPr marL="12700" marR="7620" algn="just">
              <a:lnSpc>
                <a:spcPct val="152000"/>
              </a:lnSpc>
              <a:spcBef>
                <a:spcPts val="143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There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are</a:t>
            </a:r>
            <a:r>
              <a:rPr sz="2000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different</a:t>
            </a:r>
            <a:r>
              <a:rPr sz="2000" spc="-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reasons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psychologists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would</a:t>
            </a:r>
            <a:r>
              <a:rPr sz="2000" spc="-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make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use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applied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course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their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work.</a:t>
            </a:r>
            <a:endParaRPr sz="2000">
              <a:latin typeface="Calibri"/>
              <a:cs typeface="Calibri"/>
            </a:endParaRPr>
          </a:p>
          <a:p>
            <a:pPr marL="12700" marR="6350" algn="just">
              <a:lnSpc>
                <a:spcPct val="152500"/>
              </a:lnSpc>
              <a:spcBef>
                <a:spcPts val="141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many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cases,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industrial-organizational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psychologists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concerned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with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workplace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behavior,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human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resources,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organizational development combine psychological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principles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with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provide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solutions.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Examples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psychology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include:</a:t>
            </a:r>
            <a:endParaRPr sz="2000">
              <a:latin typeface="Calibri"/>
              <a:cs typeface="Calibri"/>
            </a:endParaRPr>
          </a:p>
          <a:p>
            <a:pPr marL="469265" marR="7620" indent="-228600">
              <a:lnSpc>
                <a:spcPct val="152600"/>
              </a:lnSpc>
              <a:spcBef>
                <a:spcPts val="1415"/>
              </a:spcBef>
              <a:buAutoNum type="arabicPeriod"/>
              <a:tabLst>
                <a:tab pos="4699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improve</a:t>
            </a:r>
            <a:r>
              <a:rPr sz="2000" spc="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workplace</a:t>
            </a:r>
            <a:r>
              <a:rPr sz="2000" spc="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commitment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arriving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at </a:t>
            </a:r>
            <a:r>
              <a:rPr sz="2000" u="heavy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2"/>
              </a:rPr>
              <a:t>practical worker</a:t>
            </a:r>
            <a:r>
              <a:rPr sz="2000" u="heavy" spc="-20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000" u="heavy" spc="-5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2"/>
              </a:rPr>
              <a:t>motivation</a:t>
            </a:r>
            <a:endParaRPr sz="2000">
              <a:latin typeface="Calibri"/>
              <a:cs typeface="Calibri"/>
            </a:endParaRPr>
          </a:p>
          <a:p>
            <a:pPr marL="469265" marR="5080" indent="-228600">
              <a:lnSpc>
                <a:spcPct val="152500"/>
              </a:lnSpc>
              <a:spcBef>
                <a:spcPts val="10"/>
              </a:spcBef>
              <a:buAutoNum type="arabicPeriod"/>
              <a:tabLst>
                <a:tab pos="4699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investigating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treatment and management options for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anxiety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 panic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attacks.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730350"/>
            <a:ext cx="1569085" cy="952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5080" indent="-228600">
              <a:lnSpc>
                <a:spcPct val="152000"/>
              </a:lnSpc>
              <a:spcBef>
                <a:spcPts val="10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3.</a:t>
            </a:r>
            <a:r>
              <a:rPr sz="2000" spc="-1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v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est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gating 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producti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v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ity.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94620" y="888237"/>
            <a:ext cx="7397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factors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28590" y="888237"/>
            <a:ext cx="4521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that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75222" y="888237"/>
            <a:ext cx="88391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m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prove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53840" y="888237"/>
            <a:ext cx="91566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workers'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1994661"/>
            <a:ext cx="5972810" cy="7089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 Research</a:t>
            </a:r>
            <a:r>
              <a:rPr sz="2000" b="1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Example in</a:t>
            </a:r>
            <a:r>
              <a:rPr sz="2000" b="1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Health</a:t>
            </a:r>
            <a:endParaRPr sz="2000">
              <a:latin typeface="Calibri"/>
              <a:cs typeface="Calibri"/>
            </a:endParaRPr>
          </a:p>
          <a:p>
            <a:pPr marL="12700" marR="6350" algn="just">
              <a:lnSpc>
                <a:spcPct val="152300"/>
              </a:lnSpc>
              <a:spcBef>
                <a:spcPts val="142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health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and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medical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sciences,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serves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background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evidence-based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solution-oriented medicine.</a:t>
            </a:r>
            <a:endParaRPr sz="2000">
              <a:latin typeface="Calibri"/>
              <a:cs typeface="Calibri"/>
            </a:endParaRPr>
          </a:p>
          <a:p>
            <a:pPr marL="12700" marR="6985" algn="just">
              <a:lnSpc>
                <a:spcPct val="152500"/>
              </a:lnSpc>
              <a:spcBef>
                <a:spcPts val="141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effectively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merges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scientific knowledge and methods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with health experiences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order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arrive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accurate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verifiable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results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empirical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research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data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evidence.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40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adaptation</a:t>
            </a:r>
            <a:r>
              <a:rPr sz="2000" spc="-7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-7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medicine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-7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referred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"</a:t>
            </a:r>
            <a:r>
              <a:rPr sz="2000" u="heavy" spc="-5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2"/>
              </a:rPr>
              <a:t>applied </a:t>
            </a:r>
            <a:r>
              <a:rPr sz="2000" u="heavy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2"/>
              </a:rPr>
              <a:t>clinical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research."</a:t>
            </a:r>
            <a:endParaRPr sz="2000">
              <a:latin typeface="Calibri"/>
              <a:cs typeface="Calibri"/>
            </a:endParaRPr>
          </a:p>
          <a:p>
            <a:pPr marL="12700" marR="8255" algn="just">
              <a:lnSpc>
                <a:spcPct val="152500"/>
              </a:lnSpc>
              <a:spcBef>
                <a:spcPts val="140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Many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health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and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medical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practitioners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 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measure the extent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which the findings of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basic or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pure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 can be adopted or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modified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into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solution-oriented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approach.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713"/>
            <a:ext cx="5972810" cy="7910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Examples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 in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health include:</a:t>
            </a:r>
            <a:endParaRPr sz="2000">
              <a:latin typeface="Calibri"/>
              <a:cs typeface="Calibri"/>
            </a:endParaRPr>
          </a:p>
          <a:p>
            <a:pPr marL="469265" marR="5080" indent="-228600">
              <a:lnSpc>
                <a:spcPct val="152500"/>
              </a:lnSpc>
              <a:spcBef>
                <a:spcPts val="1420"/>
              </a:spcBef>
              <a:buAutoNum type="arabicPeriod"/>
              <a:tabLst>
                <a:tab pos="4699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investigation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7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identify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healing</a:t>
            </a:r>
            <a:r>
              <a:rPr sz="2000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properties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43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specific herb.</a:t>
            </a:r>
            <a:endParaRPr sz="2000">
              <a:latin typeface="Calibri"/>
              <a:cs typeface="Calibri"/>
            </a:endParaRPr>
          </a:p>
          <a:p>
            <a:pPr marL="469265" marR="6985" indent="-228600">
              <a:lnSpc>
                <a:spcPct val="152100"/>
              </a:lnSpc>
              <a:spcBef>
                <a:spcPts val="10"/>
              </a:spcBef>
              <a:buAutoNum type="arabicPeriod"/>
              <a:tabLst>
                <a:tab pos="4699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</a:t>
            </a:r>
            <a:r>
              <a:rPr sz="2000" spc="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investigation</a:t>
            </a:r>
            <a:r>
              <a:rPr sz="2000" spc="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identify</a:t>
            </a:r>
            <a:r>
              <a:rPr sz="2000" spc="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side</a:t>
            </a:r>
            <a:r>
              <a:rPr sz="2000" spc="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effects</a:t>
            </a:r>
            <a:r>
              <a:rPr sz="2000" spc="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using</a:t>
            </a:r>
            <a:r>
              <a:rPr sz="2000" spc="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particular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drug.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b="1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METHODS</a:t>
            </a:r>
            <a:r>
              <a:rPr sz="2000" b="1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APPLICATION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415"/>
              </a:spcBef>
            </a:pPr>
            <a:r>
              <a:rPr sz="2000" u="heavy" spc="-5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2"/>
              </a:rPr>
              <a:t>Qualitative and quantitative data collection methods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are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used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7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gather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empirical</a:t>
            </a:r>
            <a:r>
              <a:rPr sz="2000" spc="-7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evidence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that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further subjected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experimentation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order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arrive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at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valid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outcomes.</a:t>
            </a:r>
            <a:endParaRPr sz="2000">
              <a:latin typeface="Calibri"/>
              <a:cs typeface="Calibri"/>
            </a:endParaRPr>
          </a:p>
          <a:p>
            <a:pPr marL="12700" marR="10795" algn="just">
              <a:lnSpc>
                <a:spcPct val="152500"/>
              </a:lnSpc>
              <a:spcBef>
                <a:spcPts val="140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following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are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data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collection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methods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research: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5"/>
              </a:spcBef>
              <a:buSzPct val="50000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Interviews</a:t>
            </a:r>
            <a:endParaRPr sz="2000">
              <a:latin typeface="Calibri"/>
              <a:cs typeface="Calibri"/>
            </a:endParaRPr>
          </a:p>
          <a:p>
            <a:pPr marL="12700" marR="6350" algn="just">
              <a:lnSpc>
                <a:spcPct val="152500"/>
              </a:lnSpc>
              <a:spcBef>
                <a:spcPts val="141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</a:t>
            </a:r>
            <a:r>
              <a:rPr sz="2000" spc="-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interview</a:t>
            </a:r>
            <a:r>
              <a:rPr sz="2000" spc="-1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-1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-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qualitative</a:t>
            </a:r>
            <a:r>
              <a:rPr sz="2000" spc="-1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method</a:t>
            </a:r>
            <a:r>
              <a:rPr sz="2000" spc="-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-11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data</a:t>
            </a:r>
            <a:r>
              <a:rPr sz="2000" spc="-1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collection</a:t>
            </a:r>
            <a:r>
              <a:rPr sz="2000" spc="-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that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involves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having</a:t>
            </a:r>
            <a:r>
              <a:rPr sz="2000" spc="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43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one-on-one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interaction</a:t>
            </a:r>
            <a:r>
              <a:rPr sz="2000" spc="4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discussion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30350"/>
            <a:ext cx="5971540" cy="8067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255" algn="just">
              <a:lnSpc>
                <a:spcPct val="152000"/>
              </a:lnSpc>
              <a:spcBef>
                <a:spcPts val="10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with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subjects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order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gather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relevant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information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that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can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serve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as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empirical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data.</a:t>
            </a:r>
            <a:endParaRPr sz="2000">
              <a:latin typeface="Calibri"/>
              <a:cs typeface="Calibri"/>
            </a:endParaRPr>
          </a:p>
          <a:p>
            <a:pPr marL="12700" marR="9525" algn="just">
              <a:lnSpc>
                <a:spcPct val="152000"/>
              </a:lnSpc>
              <a:spcBef>
                <a:spcPts val="142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 can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 conducted with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use of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an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audio recorder,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digital camera,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 camcorder.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42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Even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though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it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time-consuming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expensive,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interviews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allow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researcher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gather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most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relevant data,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which gives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him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 her in-depth knowledge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about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subjects.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40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interview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may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structured,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semi-structured,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unstructured, depending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on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 purpose.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5"/>
              </a:spcBef>
              <a:buSzPct val="50000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Surveys/Questionnaires</a:t>
            </a:r>
            <a:endParaRPr sz="2000">
              <a:latin typeface="Calibri"/>
              <a:cs typeface="Calibri"/>
            </a:endParaRPr>
          </a:p>
          <a:p>
            <a:pPr marL="12700" marR="6985">
              <a:lnSpc>
                <a:spcPct val="152100"/>
              </a:lnSpc>
              <a:spcBef>
                <a:spcPts val="142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4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questionnaire</a:t>
            </a:r>
            <a:r>
              <a:rPr sz="2000" spc="409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4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</a:t>
            </a:r>
            <a:r>
              <a:rPr sz="2000" spc="4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instrument</a:t>
            </a:r>
            <a:r>
              <a:rPr sz="2000" spc="409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that</a:t>
            </a:r>
            <a:r>
              <a:rPr sz="2000" spc="4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4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typically</a:t>
            </a:r>
            <a:r>
              <a:rPr sz="2000" spc="409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used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for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2"/>
              </a:rPr>
              <a:t>quantitative</a:t>
            </a:r>
            <a:r>
              <a:rPr sz="2000" u="heavy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000" u="heavy" spc="-5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2"/>
              </a:rPr>
              <a:t>data</a:t>
            </a:r>
            <a:r>
              <a:rPr sz="2000" u="heavy" spc="-10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000" u="heavy" spc="-5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2"/>
              </a:rPr>
              <a:t>gathering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12700" marR="8255">
              <a:lnSpc>
                <a:spcPct val="152500"/>
              </a:lnSpc>
              <a:spcBef>
                <a:spcPts val="141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</a:t>
            </a:r>
            <a:r>
              <a:rPr sz="2000" spc="2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outlines</a:t>
            </a:r>
            <a:r>
              <a:rPr sz="2000" spc="2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229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series</a:t>
            </a:r>
            <a:r>
              <a:rPr sz="2000" spc="2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229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questions</a:t>
            </a:r>
            <a:r>
              <a:rPr sz="2000" spc="2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relating</a:t>
            </a:r>
            <a:r>
              <a:rPr sz="2000" spc="2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229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229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context</a:t>
            </a:r>
            <a:r>
              <a:rPr sz="2000" spc="1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1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requires</a:t>
            </a:r>
            <a:r>
              <a:rPr sz="2000" spc="2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1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1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subjects</a:t>
            </a:r>
            <a:r>
              <a:rPr sz="2000" spc="1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1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choose</a:t>
            </a:r>
            <a:r>
              <a:rPr sz="2000" spc="1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6903" y="888237"/>
            <a:ext cx="38030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6425" algn="l"/>
                <a:tab pos="1445260" algn="l"/>
                <a:tab pos="2104390" algn="l"/>
                <a:tab pos="340106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that	ref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l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ect	their	knowl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e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	a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d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730350"/>
            <a:ext cx="2185670" cy="1597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65735">
              <a:lnSpc>
                <a:spcPct val="152000"/>
              </a:lnSpc>
              <a:spcBef>
                <a:spcPts val="100"/>
              </a:spcBef>
              <a:tabLst>
                <a:tab pos="968375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prov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	re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spo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n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ses 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experiences.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770255" algn="l"/>
                <a:tab pos="1266825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There	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are	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different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22097" y="1836774"/>
            <a:ext cx="3649345" cy="955040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R="8890" algn="r">
              <a:lnSpc>
                <a:spcPct val="100000"/>
              </a:lnSpc>
              <a:spcBef>
                <a:spcPts val="1360"/>
              </a:spcBef>
              <a:tabLst>
                <a:tab pos="716280" algn="l"/>
                <a:tab pos="1087755" algn="l"/>
                <a:tab pos="2249805" algn="l"/>
                <a:tab pos="2836545" algn="l"/>
                <a:tab pos="335915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y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s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f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q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u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est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s	that	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c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</a:t>
            </a:r>
            <a:endParaRPr sz="20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1260"/>
              </a:spcBef>
              <a:tabLst>
                <a:tab pos="1111885" algn="l"/>
                <a:tab pos="18923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including	</a:t>
            </a:r>
            <a:r>
              <a:rPr sz="2000" u="heavy" spc="-5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2"/>
              </a:rPr>
              <a:t>rating	</a:t>
            </a:r>
            <a:r>
              <a:rPr sz="2000" u="heavy" spc="-10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2"/>
              </a:rPr>
              <a:t>scale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2302738"/>
            <a:ext cx="3390265" cy="953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2100"/>
              </a:lnSpc>
              <a:spcBef>
                <a:spcPts val="100"/>
              </a:spcBef>
              <a:tabLst>
                <a:tab pos="1220470" algn="l"/>
                <a:tab pos="1586230" algn="l"/>
                <a:tab pos="1882139" algn="l"/>
              </a:tabLst>
            </a:pP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co</a:t>
            </a:r>
            <a:r>
              <a:rPr sz="2000" spc="5" dirty="0" smtClean="0">
                <a:solidFill>
                  <a:srgbClr val="242424"/>
                </a:solidFill>
                <a:latin typeface="Calibri"/>
                <a:cs typeface="Calibri"/>
              </a:rPr>
              <a:t>n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ta</a:t>
            </a:r>
            <a:r>
              <a:rPr sz="2000" spc="-20" dirty="0" smtClean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ne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d	in	a	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q</a:t>
            </a:r>
            <a:r>
              <a:rPr sz="2000" spc="5" dirty="0" smtClean="0">
                <a:solidFill>
                  <a:srgbClr val="242424"/>
                </a:solidFill>
                <a:latin typeface="Calibri"/>
                <a:cs typeface="Calibri"/>
              </a:rPr>
              <a:t>u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est</a:t>
            </a:r>
            <a:r>
              <a:rPr sz="2000" spc="-10" dirty="0" smtClean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o</a:t>
            </a:r>
            <a:r>
              <a:rPr sz="2000" spc="-10" dirty="0" smtClean="0">
                <a:solidFill>
                  <a:srgbClr val="242424"/>
                </a:solidFill>
                <a:latin typeface="Calibri"/>
                <a:cs typeface="Calibri"/>
              </a:rPr>
              <a:t>nn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ai</a:t>
            </a:r>
            <a:r>
              <a:rPr sz="2000" spc="-10" dirty="0" smtClean="0">
                <a:solidFill>
                  <a:srgbClr val="242424"/>
                </a:solidFill>
                <a:latin typeface="Calibri"/>
                <a:cs typeface="Calibri"/>
              </a:rPr>
              <a:t>r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e,  </a:t>
            </a:r>
            <a:r>
              <a:rPr sz="2000" u="heavy" spc="-5" dirty="0" smtClean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2"/>
              </a:rPr>
              <a:t>question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s,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3567810"/>
            <a:ext cx="5973445" cy="49434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smtClean="0">
                <a:solidFill>
                  <a:srgbClr val="242424"/>
                </a:solidFill>
                <a:latin typeface="Calibri"/>
                <a:cs typeface="Calibri"/>
              </a:rPr>
              <a:t>close-ended and</a:t>
            </a:r>
            <a:r>
              <a:rPr sz="200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smtClean="0">
                <a:solidFill>
                  <a:srgbClr val="242424"/>
                </a:solidFill>
                <a:latin typeface="Calibri"/>
                <a:cs typeface="Calibri"/>
              </a:rPr>
              <a:t>open-ended questions</a:t>
            </a:r>
            <a:endParaRPr sz="2000" smtClean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 dirty="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fixed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alternatives.</a:t>
            </a:r>
            <a:endParaRPr sz="2000" dirty="0">
              <a:latin typeface="Calibri"/>
              <a:cs typeface="Calibri"/>
            </a:endParaRPr>
          </a:p>
          <a:p>
            <a:pPr marL="12700" marR="5080">
              <a:lnSpc>
                <a:spcPct val="152100"/>
              </a:lnSpc>
              <a:spcBef>
                <a:spcPts val="1430"/>
              </a:spcBef>
              <a:tabLst>
                <a:tab pos="546735" algn="l"/>
                <a:tab pos="1050925" algn="l"/>
                <a:tab pos="1849120" algn="l"/>
                <a:tab pos="2379345" algn="l"/>
                <a:tab pos="3629025" algn="l"/>
                <a:tab pos="5066665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u	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c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	cre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te	a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d	adm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ter	yo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u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 </a:t>
            </a:r>
            <a:r>
              <a:rPr sz="2000" u="heavy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3"/>
              </a:rPr>
              <a:t>a</a:t>
            </a:r>
            <a:r>
              <a:rPr sz="2000" u="heavy" spc="-10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3"/>
              </a:rPr>
              <a:t>pp</a:t>
            </a:r>
            <a:r>
              <a:rPr sz="2000" u="heavy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3"/>
              </a:rPr>
              <a:t>l</a:t>
            </a:r>
            <a:r>
              <a:rPr sz="2000" u="heavy" spc="-10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3"/>
              </a:rPr>
              <a:t>i</a:t>
            </a:r>
            <a:r>
              <a:rPr sz="2000" u="heavy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3"/>
              </a:rPr>
              <a:t>ed	re</a:t>
            </a:r>
            <a:r>
              <a:rPr sz="2000" u="heavy" spc="-10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3"/>
              </a:rPr>
              <a:t>s</a:t>
            </a:r>
            <a:r>
              <a:rPr sz="2000" u="heavy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3"/>
              </a:rPr>
              <a:t>earch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3"/>
              </a:rPr>
              <a:t>survey</a:t>
            </a:r>
            <a:r>
              <a:rPr sz="2000" u="heavy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2000" u="heavy" spc="-5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3"/>
              </a:rPr>
              <a:t>using</a:t>
            </a:r>
            <a:r>
              <a:rPr sz="2000" u="heavy" spc="5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2000" u="heavy" spc="-5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3"/>
              </a:rPr>
              <a:t>data-collection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platforms.</a:t>
            </a:r>
            <a:endParaRPr sz="2000" dirty="0">
              <a:latin typeface="Calibri"/>
              <a:cs typeface="Calibri"/>
            </a:endParaRPr>
          </a:p>
          <a:p>
            <a:pPr marL="12700" marR="8255">
              <a:lnSpc>
                <a:spcPct val="152000"/>
              </a:lnSpc>
              <a:spcBef>
                <a:spcPts val="142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</a:t>
            </a:r>
            <a:r>
              <a:rPr sz="2000" spc="2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can</a:t>
            </a:r>
            <a:r>
              <a:rPr sz="2000" spc="2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also</a:t>
            </a:r>
            <a:r>
              <a:rPr sz="2000" spc="3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start</a:t>
            </a:r>
            <a:r>
              <a:rPr sz="2000" spc="2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choosing</a:t>
            </a:r>
            <a:r>
              <a:rPr sz="2000" spc="2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different</a:t>
            </a:r>
            <a:r>
              <a:rPr sz="2000" spc="3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4"/>
              </a:rPr>
              <a:t>online</a:t>
            </a:r>
            <a:r>
              <a:rPr sz="2000" u="heavy" spc="300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2000" u="heavy" spc="-5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4"/>
              </a:rPr>
              <a:t>survey</a:t>
            </a:r>
            <a:r>
              <a:rPr sz="2000" u="heavy" spc="290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2000" u="heavy" spc="-5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4"/>
              </a:rPr>
              <a:t>and </a:t>
            </a:r>
            <a:r>
              <a:rPr sz="2000" spc="-43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4"/>
              </a:rPr>
              <a:t>questionnaire</a:t>
            </a:r>
            <a:r>
              <a:rPr sz="2000" u="heavy" spc="-20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2000" u="heavy" spc="-5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4"/>
              </a:rPr>
              <a:t>templates.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 dirty="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buSzPct val="50000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Focus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Groups</a:t>
            </a:r>
            <a:endParaRPr sz="2000" dirty="0">
              <a:latin typeface="Calibri"/>
              <a:cs typeface="Calibri"/>
            </a:endParaRPr>
          </a:p>
          <a:p>
            <a:pPr marL="12700" marR="8890">
              <a:lnSpc>
                <a:spcPct val="152500"/>
              </a:lnSpc>
              <a:spcBef>
                <a:spcPts val="142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focus</a:t>
            </a:r>
            <a:r>
              <a:rPr sz="2000" spc="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group</a:t>
            </a:r>
            <a:r>
              <a:rPr sz="2000" spc="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type</a:t>
            </a:r>
            <a:r>
              <a:rPr sz="2000" spc="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qualitative</a:t>
            </a:r>
            <a:r>
              <a:rPr sz="2000" spc="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data</a:t>
            </a:r>
            <a:r>
              <a:rPr sz="2000" spc="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collection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process</a:t>
            </a:r>
            <a:r>
              <a:rPr sz="2000" spc="1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that</a:t>
            </a:r>
            <a:r>
              <a:rPr sz="2000" spc="11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allows</a:t>
            </a:r>
            <a:r>
              <a:rPr sz="2000" spc="11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1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researcher</a:t>
            </a:r>
            <a:r>
              <a:rPr sz="2000" spc="1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1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gather</a:t>
            </a:r>
            <a:r>
              <a:rPr sz="2000" spc="1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information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728826"/>
            <a:ext cx="7162800" cy="1001004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52300"/>
              </a:lnSpc>
              <a:spcBef>
                <a:spcPts val="10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key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feature of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applied research is 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opportunity for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collaboration</a:t>
            </a:r>
            <a:r>
              <a:rPr sz="2000" spc="-11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between</a:t>
            </a:r>
            <a:r>
              <a:rPr sz="2000" spc="-1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students,</a:t>
            </a:r>
            <a:r>
              <a:rPr sz="2000" spc="-1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teachers,</a:t>
            </a:r>
            <a:r>
              <a:rPr sz="2000" spc="-11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-1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</a:t>
            </a:r>
            <a:r>
              <a:rPr sz="2000" spc="-11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industry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partner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(government or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private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sector).</a:t>
            </a:r>
            <a:endParaRPr sz="2000" dirty="0"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41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Technological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advances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have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created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unprecedented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change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new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possibilities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work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linked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knowledge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economy,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such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design,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media,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advanced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manufacturing,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3D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printing,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advanced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materials, fashion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technology, and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the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broader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technical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services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sectors.</a:t>
            </a:r>
            <a:endParaRPr sz="2000" dirty="0">
              <a:latin typeface="Calibri"/>
              <a:cs typeface="Calibri"/>
            </a:endParaRPr>
          </a:p>
          <a:p>
            <a:pPr marL="12700" marR="8255" algn="just">
              <a:lnSpc>
                <a:spcPct val="152100"/>
              </a:lnSpc>
              <a:spcBef>
                <a:spcPts val="142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How can we,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VET providers, ensure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our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students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are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prepared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this new world of work?</a:t>
            </a:r>
            <a:endParaRPr sz="2000" dirty="0">
              <a:latin typeface="Calibri"/>
              <a:cs typeface="Calibri"/>
            </a:endParaRPr>
          </a:p>
          <a:p>
            <a:pPr marL="12700" marR="8890" algn="just">
              <a:lnSpc>
                <a:spcPct val="152000"/>
              </a:lnSpc>
              <a:spcBef>
                <a:spcPts val="142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embedded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VET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delivery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offers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potential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for innovation.</a:t>
            </a:r>
            <a:endParaRPr sz="2000" dirty="0">
              <a:latin typeface="Calibri"/>
              <a:cs typeface="Calibri"/>
            </a:endParaRPr>
          </a:p>
          <a:p>
            <a:pPr marL="12700" marR="7620" algn="just">
              <a:lnSpc>
                <a:spcPct val="152000"/>
              </a:lnSpc>
              <a:spcBef>
                <a:spcPts val="143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can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develop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competencies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dealing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with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the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complexity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of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workforce graduates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will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be</a:t>
            </a:r>
            <a:r>
              <a:rPr sz="2000" spc="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entering.</a:t>
            </a:r>
            <a:endParaRPr sz="2000" dirty="0">
              <a:latin typeface="Calibri"/>
              <a:cs typeface="Calibri"/>
            </a:endParaRPr>
          </a:p>
          <a:p>
            <a:pPr marL="12700" marR="6985" algn="just">
              <a:lnSpc>
                <a:spcPct val="152500"/>
              </a:lnSpc>
              <a:spcBef>
                <a:spcPts val="141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use of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 research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as 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teaching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learning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strategy</a:t>
            </a:r>
            <a:r>
              <a:rPr sz="2000" spc="3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3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vocational</a:t>
            </a:r>
            <a:r>
              <a:rPr sz="2000" spc="3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education</a:t>
            </a:r>
            <a:r>
              <a:rPr sz="2000" spc="3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3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relatively</a:t>
            </a:r>
            <a:r>
              <a:rPr sz="2000" spc="3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err="1" smtClean="0">
                <a:solidFill>
                  <a:srgbClr val="242424"/>
                </a:solidFill>
                <a:latin typeface="Calibri"/>
                <a:cs typeface="Calibri"/>
              </a:rPr>
              <a:t>common</a:t>
            </a:r>
            <a:r>
              <a:rPr lang="en-US" sz="2000" spc="-5" dirty="0" err="1">
                <a:solidFill>
                  <a:srgbClr val="242424"/>
                </a:solidFill>
                <a:cs typeface="Calibri"/>
              </a:rPr>
              <a:t>and</a:t>
            </a:r>
            <a:r>
              <a:rPr lang="en-US" sz="2000" spc="-5" dirty="0">
                <a:solidFill>
                  <a:srgbClr val="242424"/>
                </a:solidFill>
                <a:cs typeface="Calibri"/>
              </a:rPr>
              <a:t> well established in European and Canadian technical  colleges, polytechnics, and applied universities.</a:t>
            </a:r>
          </a:p>
          <a:p>
            <a:pPr marL="12700" marR="6985" algn="just">
              <a:lnSpc>
                <a:spcPct val="152500"/>
              </a:lnSpc>
              <a:spcBef>
                <a:spcPts val="1415"/>
              </a:spcBef>
            </a:pP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30350"/>
            <a:ext cx="5971540" cy="788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52000"/>
              </a:lnSpc>
              <a:spcBef>
                <a:spcPts val="10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about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disposition,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feelings,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and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opinions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research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subjects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about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specific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issue.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41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Here,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researcher engages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group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comprising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6–10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individuals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with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range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open-ended</a:t>
            </a:r>
            <a:r>
              <a:rPr sz="2000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questions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with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aim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gathering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feedback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about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their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emotional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dispositions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toward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issue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hand.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40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This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method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cost-effective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compared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one-on-one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interviews, and the information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obtained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 insightful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detailed.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How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b="1" spc="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applied research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different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from basic research?</a:t>
            </a:r>
            <a:endParaRPr sz="2000">
              <a:latin typeface="Calibri"/>
              <a:cs typeface="Calibri"/>
            </a:endParaRPr>
          </a:p>
          <a:p>
            <a:pPr marL="12700" marR="6350" algn="just">
              <a:lnSpc>
                <a:spcPct val="152500"/>
              </a:lnSpc>
              <a:spcBef>
                <a:spcPts val="140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basic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are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common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methods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of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inquiry based on purpose or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utility.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However,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there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are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significant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differences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between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these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two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approaches,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which are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outlined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below: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5"/>
              </a:spcBef>
              <a:buSzPct val="50000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Definition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28826"/>
            <a:ext cx="5970270" cy="80670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7620" algn="just">
              <a:lnSpc>
                <a:spcPct val="152300"/>
              </a:lnSpc>
              <a:spcBef>
                <a:spcPts val="10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 research is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type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 that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aimed at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practical application of science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order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solve practical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problems.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600"/>
              </a:lnSpc>
              <a:spcBef>
                <a:spcPts val="141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other hand, basic research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 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type of research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that is aimed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at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expanding knowledge rather than solving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problems.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50">
              <a:latin typeface="Calibri"/>
              <a:cs typeface="Calibri"/>
            </a:endParaRPr>
          </a:p>
          <a:p>
            <a:pPr marL="469265" indent="-228600" algn="just">
              <a:lnSpc>
                <a:spcPct val="100000"/>
              </a:lnSpc>
              <a:buSzPct val="50000"/>
              <a:buFont typeface="Symbol"/>
              <a:buChar char=""/>
              <a:tabLst>
                <a:tab pos="4699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Approach</a:t>
            </a:r>
            <a:endParaRPr sz="2000">
              <a:latin typeface="Calibri"/>
              <a:cs typeface="Calibri"/>
            </a:endParaRPr>
          </a:p>
          <a:p>
            <a:pPr marL="12700" marR="6985" algn="just">
              <a:lnSpc>
                <a:spcPct val="152100"/>
              </a:lnSpc>
              <a:spcBef>
                <a:spcPts val="142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Basic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theoretical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nature,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while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research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practical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descriptive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nature.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41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Basic research explores and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generates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theories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that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may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 abstract while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applied research tests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these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theories in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order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solve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problem.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50">
              <a:latin typeface="Calibri"/>
              <a:cs typeface="Calibri"/>
            </a:endParaRPr>
          </a:p>
          <a:p>
            <a:pPr marL="469265" indent="-228600" algn="just">
              <a:lnSpc>
                <a:spcPct val="100000"/>
              </a:lnSpc>
              <a:buSzPct val="50000"/>
              <a:buFont typeface="Symbol"/>
              <a:buChar char=""/>
              <a:tabLst>
                <a:tab pos="4699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Scope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000"/>
              </a:lnSpc>
              <a:spcBef>
                <a:spcPts val="143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Basic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universal,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while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is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limited.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28826"/>
            <a:ext cx="5971540" cy="72491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985" algn="just">
              <a:lnSpc>
                <a:spcPct val="152300"/>
              </a:lnSpc>
              <a:spcBef>
                <a:spcPts val="10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Basic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 can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focus on diverse or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multiple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contexts,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while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applied research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focuses on specific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contexts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with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the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aim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providing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solution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an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identified problem.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Calibri"/>
              <a:cs typeface="Calibri"/>
            </a:endParaRPr>
          </a:p>
          <a:p>
            <a:pPr marL="469265" indent="-228600" algn="just">
              <a:lnSpc>
                <a:spcPct val="100000"/>
              </a:lnSpc>
              <a:buSzPct val="50000"/>
              <a:buFont typeface="Symbol"/>
              <a:buChar char=""/>
              <a:tabLst>
                <a:tab pos="4699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Focus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42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focuses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providing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answers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solutions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specific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question,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while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basic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focuses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on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multiple</a:t>
            </a:r>
            <a:r>
              <a:rPr sz="2000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concepts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at</a:t>
            </a:r>
            <a:r>
              <a:rPr sz="2000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same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time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its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quest to expand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knowledge.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Characteristics</a:t>
            </a:r>
            <a:r>
              <a:rPr sz="2000" b="1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b="1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endParaRPr sz="2000">
              <a:latin typeface="Calibri"/>
              <a:cs typeface="Calibri"/>
            </a:endParaRPr>
          </a:p>
          <a:p>
            <a:pPr marL="469265" marR="5080" indent="-228600" algn="just">
              <a:lnSpc>
                <a:spcPct val="152700"/>
              </a:lnSpc>
              <a:spcBef>
                <a:spcPts val="141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1.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 research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solution-specific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addresses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practical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problems.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Unlike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basic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that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aimed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at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theorizing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expanding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knowledge,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 research focuses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on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addressing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particular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problem using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range</a:t>
            </a:r>
            <a:r>
              <a:rPr sz="2000" spc="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science-based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approaches.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728826"/>
            <a:ext cx="5742940" cy="8396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6985" indent="-228600" algn="just">
              <a:lnSpc>
                <a:spcPct val="152500"/>
              </a:lnSpc>
              <a:spcBef>
                <a:spcPts val="100"/>
              </a:spcBef>
              <a:buAutoNum type="arabicPeriod" startAt="2"/>
              <a:tabLst>
                <a:tab pos="2413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 is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descriptive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nature, as it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arrives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solutions by experimenting on empirical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evidence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describing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outcomes.</a:t>
            </a:r>
            <a:endParaRPr sz="2000">
              <a:latin typeface="Calibri"/>
              <a:cs typeface="Calibri"/>
            </a:endParaRPr>
          </a:p>
          <a:p>
            <a:pPr marL="240665" marR="5080" indent="-228600" algn="just">
              <a:lnSpc>
                <a:spcPct val="152500"/>
              </a:lnSpc>
              <a:spcBef>
                <a:spcPts val="10"/>
              </a:spcBef>
              <a:buAutoNum type="arabicPeriod" startAt="2"/>
              <a:tabLst>
                <a:tab pos="2413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Usually,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research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tests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theories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arrived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at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through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pure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order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determine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the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usefulness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these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theories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solving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practical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problems.</a:t>
            </a:r>
            <a:endParaRPr sz="2000">
              <a:latin typeface="Calibri"/>
              <a:cs typeface="Calibri"/>
            </a:endParaRPr>
          </a:p>
          <a:p>
            <a:pPr marL="240665" marR="6350" indent="-228600" algn="just">
              <a:lnSpc>
                <a:spcPct val="152500"/>
              </a:lnSpc>
              <a:buAutoNum type="arabicPeriod" startAt="2"/>
              <a:tabLst>
                <a:tab pos="2413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 research describes the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relationship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between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research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variables</a:t>
            </a:r>
            <a:r>
              <a:rPr sz="2000" spc="-7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by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measuring</a:t>
            </a:r>
            <a:r>
              <a:rPr sz="2000" spc="-7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7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characteristics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endParaRPr sz="2000">
              <a:latin typeface="Calibri"/>
              <a:cs typeface="Calibri"/>
            </a:endParaRPr>
          </a:p>
          <a:p>
            <a:pPr marL="240665" algn="just">
              <a:lnSpc>
                <a:spcPct val="100000"/>
              </a:lnSpc>
              <a:spcBef>
                <a:spcPts val="127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dependent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independent variables.</a:t>
            </a:r>
            <a:endParaRPr sz="2000">
              <a:latin typeface="Calibri"/>
              <a:cs typeface="Calibri"/>
            </a:endParaRPr>
          </a:p>
          <a:p>
            <a:pPr marL="240665" marR="5715" indent="-228600">
              <a:lnSpc>
                <a:spcPct val="152500"/>
              </a:lnSpc>
              <a:buAutoNum type="arabicPeriod" startAt="5"/>
              <a:tabLst>
                <a:tab pos="2413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-7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relies</a:t>
            </a:r>
            <a:r>
              <a:rPr sz="2000" spc="-7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on</a:t>
            </a:r>
            <a:r>
              <a:rPr sz="2000" spc="-7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empirical</a:t>
            </a:r>
            <a:r>
              <a:rPr sz="2000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evidence</a:t>
            </a:r>
            <a:r>
              <a:rPr sz="2000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order </a:t>
            </a:r>
            <a:r>
              <a:rPr sz="2000" spc="-43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arrive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at valid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outcomes.</a:t>
            </a:r>
            <a:endParaRPr sz="2000">
              <a:latin typeface="Calibri"/>
              <a:cs typeface="Calibri"/>
            </a:endParaRPr>
          </a:p>
          <a:p>
            <a:pPr marL="240665" marR="7620" indent="-228600">
              <a:lnSpc>
                <a:spcPct val="152500"/>
              </a:lnSpc>
              <a:buAutoNum type="arabicPeriod" startAt="5"/>
              <a:tabLst>
                <a:tab pos="241300" algn="l"/>
                <a:tab pos="1165225" algn="l"/>
                <a:tab pos="2189480" algn="l"/>
                <a:tab pos="2480310" algn="l"/>
                <a:tab pos="2966085" algn="l"/>
                <a:tab pos="4285615" algn="l"/>
                <a:tab pos="4806315" algn="l"/>
                <a:tab pos="5083810" algn="l"/>
                <a:tab pos="537337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p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pli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d	re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rch	is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no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	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t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eor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tical,	a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d	it	is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not  directly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concerned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with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expansion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knowledge.</a:t>
            </a:r>
            <a:endParaRPr sz="20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1260"/>
              </a:spcBef>
              <a:buAutoNum type="arabicPeriod" startAt="5"/>
              <a:tabLst>
                <a:tab pos="2413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is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synthetic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nature.</a:t>
            </a:r>
            <a:endParaRPr sz="2000">
              <a:latin typeface="Calibri"/>
              <a:cs typeface="Calibri"/>
            </a:endParaRPr>
          </a:p>
          <a:p>
            <a:pPr marL="240665" marR="5080" indent="-228600">
              <a:lnSpc>
                <a:spcPct val="152500"/>
              </a:lnSpc>
              <a:spcBef>
                <a:spcPts val="15"/>
              </a:spcBef>
              <a:buAutoNum type="arabicPeriod" startAt="5"/>
              <a:tabLst>
                <a:tab pos="2413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</a:t>
            </a:r>
            <a:r>
              <a:rPr sz="2000" spc="3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3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aimed</a:t>
            </a:r>
            <a:r>
              <a:rPr sz="2000" spc="3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at</a:t>
            </a:r>
            <a:r>
              <a:rPr sz="2000" spc="3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3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cost-effective</a:t>
            </a:r>
            <a:r>
              <a:rPr sz="2000" spc="3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reduction</a:t>
            </a:r>
            <a:r>
              <a:rPr sz="2000" spc="3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3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social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problems.</a:t>
            </a:r>
            <a:endParaRPr sz="20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1245"/>
              </a:spcBef>
              <a:buAutoNum type="arabicPeriod" startAt="5"/>
              <a:tabLst>
                <a:tab pos="2413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action-oriented.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1529841"/>
            <a:ext cx="5970270" cy="7266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advantages</a:t>
            </a:r>
            <a:r>
              <a:rPr sz="2000" b="1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endParaRPr sz="2000">
              <a:latin typeface="Calibri"/>
              <a:cs typeface="Calibri"/>
            </a:endParaRPr>
          </a:p>
          <a:p>
            <a:pPr marL="469265" marR="6985" indent="-228600" algn="just">
              <a:lnSpc>
                <a:spcPct val="152300"/>
              </a:lnSpc>
              <a:spcBef>
                <a:spcPts val="1425"/>
              </a:spcBef>
              <a:buAutoNum type="arabicPeriod"/>
              <a:tabLst>
                <a:tab pos="4699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Validity: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unbiased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nature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because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 tests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empirical evidence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order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arrive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at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valid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outcomes.</a:t>
            </a:r>
            <a:endParaRPr sz="2000">
              <a:latin typeface="Calibri"/>
              <a:cs typeface="Calibri"/>
            </a:endParaRPr>
          </a:p>
          <a:p>
            <a:pPr marL="12700" marR="6350" algn="just">
              <a:lnSpc>
                <a:spcPct val="152000"/>
              </a:lnSpc>
              <a:spcBef>
                <a:spcPts val="142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employs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carefully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mapped-out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procedures,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and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this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makes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 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more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valid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 approach.</a:t>
            </a:r>
            <a:endParaRPr sz="2000">
              <a:latin typeface="Calibri"/>
              <a:cs typeface="Calibri"/>
            </a:endParaRPr>
          </a:p>
          <a:p>
            <a:pPr marL="469265" marR="5080" indent="-228600" algn="just">
              <a:lnSpc>
                <a:spcPct val="152300"/>
              </a:lnSpc>
              <a:spcBef>
                <a:spcPts val="1420"/>
              </a:spcBef>
              <a:buAutoNum type="arabicPeriod" startAt="2"/>
              <a:tabLst>
                <a:tab pos="4699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useful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solving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specific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problems.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It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helps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individuals</a:t>
            </a:r>
            <a:r>
              <a:rPr sz="2000" spc="-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-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organizations</a:t>
            </a:r>
            <a:r>
              <a:rPr sz="2000" spc="-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find</a:t>
            </a:r>
            <a:r>
              <a:rPr sz="2000" spc="-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solutions</a:t>
            </a:r>
            <a:r>
              <a:rPr sz="2000" spc="-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specific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problems.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disadvantages</a:t>
            </a:r>
            <a:r>
              <a:rPr sz="2000" b="1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b="1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endParaRPr sz="2000">
              <a:latin typeface="Calibri"/>
              <a:cs typeface="Calibri"/>
            </a:endParaRPr>
          </a:p>
          <a:p>
            <a:pPr marL="469265" marR="7620" indent="-228600">
              <a:lnSpc>
                <a:spcPct val="152600"/>
              </a:lnSpc>
              <a:spcBef>
                <a:spcPts val="1415"/>
              </a:spcBef>
              <a:buAutoNum type="arabicPeriod"/>
              <a:tabLst>
                <a:tab pos="4699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</a:t>
            </a:r>
            <a:r>
              <a:rPr sz="2000" spc="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not</a:t>
            </a:r>
            <a:r>
              <a:rPr sz="2000" spc="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flexible</a:t>
            </a:r>
            <a:r>
              <a:rPr sz="2000" spc="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nature</a:t>
            </a:r>
            <a:r>
              <a:rPr sz="2000" spc="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as</a:t>
            </a:r>
            <a:r>
              <a:rPr sz="2000" spc="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</a:t>
            </a:r>
            <a:r>
              <a:rPr sz="2000" spc="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restricted</a:t>
            </a:r>
            <a:r>
              <a:rPr sz="2000" spc="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stipulated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deadline.</a:t>
            </a:r>
            <a:endParaRPr sz="2000">
              <a:latin typeface="Calibri"/>
              <a:cs typeface="Calibri"/>
            </a:endParaRPr>
          </a:p>
          <a:p>
            <a:pPr marL="469265" marR="5715" indent="-228600">
              <a:lnSpc>
                <a:spcPct val="152000"/>
              </a:lnSpc>
              <a:spcBef>
                <a:spcPts val="10"/>
              </a:spcBef>
              <a:buAutoNum type="arabicPeriod"/>
              <a:tabLst>
                <a:tab pos="4699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2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2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2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limited</a:t>
            </a:r>
            <a:r>
              <a:rPr sz="2000" spc="2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2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nature</a:t>
            </a:r>
            <a:r>
              <a:rPr sz="2000" spc="2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2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cannot</a:t>
            </a:r>
            <a:r>
              <a:rPr sz="2000" spc="2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generalized.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30350"/>
            <a:ext cx="5972810" cy="8000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890">
              <a:lnSpc>
                <a:spcPct val="152000"/>
              </a:lnSpc>
              <a:spcBef>
                <a:spcPts val="10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other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words,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findings</a:t>
            </a:r>
            <a:r>
              <a:rPr sz="2000" spc="-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from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-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cannot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generalized.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Examples</a:t>
            </a:r>
            <a:r>
              <a:rPr sz="2000" b="1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applied research</a:t>
            </a:r>
            <a:endParaRPr sz="2000">
              <a:latin typeface="Calibri"/>
              <a:cs typeface="Calibri"/>
            </a:endParaRPr>
          </a:p>
          <a:p>
            <a:pPr marL="12700" marR="9525">
              <a:lnSpc>
                <a:spcPct val="152100"/>
              </a:lnSpc>
              <a:spcBef>
                <a:spcPts val="143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Here</a:t>
            </a:r>
            <a:r>
              <a:rPr sz="2000" spc="3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are</a:t>
            </a:r>
            <a:r>
              <a:rPr sz="2000" spc="4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some</a:t>
            </a:r>
            <a:r>
              <a:rPr sz="2000" spc="4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examples</a:t>
            </a:r>
            <a:r>
              <a:rPr sz="2000" spc="4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3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potential</a:t>
            </a:r>
            <a:r>
              <a:rPr sz="2000" spc="4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4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scenarios: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buSzPct val="50000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i="1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study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on</a:t>
            </a:r>
            <a:r>
              <a:rPr sz="2000" i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how</a:t>
            </a:r>
            <a:r>
              <a:rPr sz="2000" i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i="1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improve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illiteracy</a:t>
            </a:r>
            <a:r>
              <a:rPr sz="2000" i="1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in teenagers</a:t>
            </a:r>
            <a:endParaRPr sz="2000">
              <a:latin typeface="Calibri"/>
              <a:cs typeface="Calibri"/>
            </a:endParaRPr>
          </a:p>
          <a:p>
            <a:pPr marL="469265" marR="8890" indent="-228600">
              <a:lnSpc>
                <a:spcPct val="152500"/>
              </a:lnSpc>
              <a:buSzPct val="50000"/>
              <a:buFont typeface="Symbol"/>
              <a:buChar char=""/>
              <a:tabLst>
                <a:tab pos="469265" algn="l"/>
                <a:tab pos="469900" algn="l"/>
                <a:tab pos="760730" algn="l"/>
                <a:tab pos="1461135" algn="l"/>
                <a:tab pos="2357120" algn="l"/>
                <a:tab pos="2792095" algn="l"/>
                <a:tab pos="3458210" algn="l"/>
                <a:tab pos="3816350" algn="l"/>
                <a:tab pos="4699635" algn="l"/>
                <a:tab pos="5739765" algn="l"/>
              </a:tabLst>
            </a:pP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A	</a:t>
            </a:r>
            <a:r>
              <a:rPr sz="2000" i="1" spc="-15" dirty="0">
                <a:solidFill>
                  <a:srgbClr val="242424"/>
                </a:solidFill>
                <a:latin typeface="Calibri"/>
                <a:cs typeface="Calibri"/>
              </a:rPr>
              <a:t>s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tu</a:t>
            </a:r>
            <a:r>
              <a:rPr sz="2000" i="1" spc="-10" dirty="0">
                <a:solidFill>
                  <a:srgbClr val="242424"/>
                </a:solidFill>
                <a:latin typeface="Calibri"/>
                <a:cs typeface="Calibri"/>
              </a:rPr>
              <a:t>d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y	</a:t>
            </a:r>
            <a:r>
              <a:rPr sz="2000" i="1" spc="-15" dirty="0">
                <a:solidFill>
                  <a:srgbClr val="242424"/>
                </a:solidFill>
                <a:latin typeface="Calibri"/>
                <a:cs typeface="Calibri"/>
              </a:rPr>
              <a:t>l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o</a:t>
            </a:r>
            <a:r>
              <a:rPr sz="2000" i="1" spc="5" dirty="0">
                <a:solidFill>
                  <a:srgbClr val="242424"/>
                </a:solidFill>
                <a:latin typeface="Calibri"/>
                <a:cs typeface="Calibri"/>
              </a:rPr>
              <a:t>o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k</a:t>
            </a:r>
            <a:r>
              <a:rPr sz="2000" i="1" spc="-20" dirty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n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g	</a:t>
            </a:r>
            <a:r>
              <a:rPr sz="2000" i="1" spc="-15" dirty="0">
                <a:solidFill>
                  <a:srgbClr val="242424"/>
                </a:solidFill>
                <a:latin typeface="Calibri"/>
                <a:cs typeface="Calibri"/>
              </a:rPr>
              <a:t>f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o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r	ways	to	market	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p</a:t>
            </a:r>
            <a:r>
              <a:rPr sz="2000" i="1" spc="-15" dirty="0">
                <a:solidFill>
                  <a:srgbClr val="242424"/>
                </a:solidFill>
                <a:latin typeface="Calibri"/>
                <a:cs typeface="Calibri"/>
              </a:rPr>
              <a:t>r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od</a:t>
            </a:r>
            <a:r>
              <a:rPr sz="2000" i="1" spc="5" dirty="0">
                <a:solidFill>
                  <a:srgbClr val="242424"/>
                </a:solidFill>
                <a:latin typeface="Calibri"/>
                <a:cs typeface="Calibri"/>
              </a:rPr>
              <a:t>u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cts	to 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millennials</a:t>
            </a:r>
            <a:endParaRPr sz="2000">
              <a:latin typeface="Calibri"/>
              <a:cs typeface="Calibri"/>
            </a:endParaRPr>
          </a:p>
          <a:p>
            <a:pPr marL="469265" marR="10160" indent="-228600">
              <a:lnSpc>
                <a:spcPts val="3670"/>
              </a:lnSpc>
              <a:spcBef>
                <a:spcPts val="325"/>
              </a:spcBef>
              <a:buSzPct val="50000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i="1" spc="2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study</a:t>
            </a:r>
            <a:r>
              <a:rPr sz="2000" i="1" spc="2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i="1" spc="2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trying</a:t>
            </a:r>
            <a:r>
              <a:rPr sz="2000" i="1" spc="2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i="1" spc="2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decrease</a:t>
            </a:r>
            <a:r>
              <a:rPr sz="2000" i="1" spc="2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fraud</a:t>
            </a:r>
            <a:r>
              <a:rPr sz="2000" i="1" spc="2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on</a:t>
            </a:r>
            <a:r>
              <a:rPr sz="2000" i="1" spc="2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242424"/>
                </a:solidFill>
                <a:latin typeface="Calibri"/>
                <a:cs typeface="Calibri"/>
              </a:rPr>
              <a:t>social</a:t>
            </a:r>
            <a:r>
              <a:rPr sz="2000" i="1" spc="2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media </a:t>
            </a:r>
            <a:r>
              <a:rPr sz="2000" i="1" spc="-43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platforms.</a:t>
            </a:r>
            <a:endParaRPr sz="2000">
              <a:latin typeface="Calibri"/>
              <a:cs typeface="Calibri"/>
            </a:endParaRPr>
          </a:p>
          <a:p>
            <a:pPr marL="469265" marR="10795" indent="-228600">
              <a:lnSpc>
                <a:spcPts val="3660"/>
              </a:lnSpc>
              <a:buSzPct val="50000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i="1" spc="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study</a:t>
            </a:r>
            <a:r>
              <a:rPr sz="2000" i="1" spc="1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searching</a:t>
            </a:r>
            <a:r>
              <a:rPr sz="2000" i="1" spc="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for</a:t>
            </a:r>
            <a:r>
              <a:rPr sz="2000" i="1" spc="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ways</a:t>
            </a:r>
            <a:r>
              <a:rPr sz="2000" i="1" spc="1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i="1" spc="1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encourage</a:t>
            </a:r>
            <a:r>
              <a:rPr sz="2000" i="1" spc="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high</a:t>
            </a:r>
            <a:r>
              <a:rPr sz="2000" i="1" spc="1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school </a:t>
            </a:r>
            <a:r>
              <a:rPr sz="2000" i="1" spc="-43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graduates</a:t>
            </a:r>
            <a:r>
              <a:rPr sz="2000" i="1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attend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college</a:t>
            </a:r>
            <a:endParaRPr sz="20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930"/>
              </a:spcBef>
              <a:buSzPct val="50000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study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 to</a:t>
            </a:r>
            <a:r>
              <a:rPr sz="2000" i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find</a:t>
            </a:r>
            <a:r>
              <a:rPr sz="2000" i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ways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i="1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make 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car</a:t>
            </a:r>
            <a:r>
              <a:rPr sz="2000" i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tires last </a:t>
            </a:r>
            <a:r>
              <a:rPr sz="2000" i="1" spc="-10" dirty="0">
                <a:solidFill>
                  <a:srgbClr val="242424"/>
                </a:solidFill>
                <a:latin typeface="Calibri"/>
                <a:cs typeface="Calibri"/>
              </a:rPr>
              <a:t>longer</a:t>
            </a:r>
            <a:endParaRPr sz="2000">
              <a:latin typeface="Calibri"/>
              <a:cs typeface="Calibri"/>
            </a:endParaRPr>
          </a:p>
          <a:p>
            <a:pPr marL="469265" marR="5080" indent="-228600">
              <a:lnSpc>
                <a:spcPct val="152500"/>
              </a:lnSpc>
              <a:buSzPct val="50000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i="1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242424"/>
                </a:solidFill>
                <a:latin typeface="Calibri"/>
                <a:cs typeface="Calibri"/>
              </a:rPr>
              <a:t>study</a:t>
            </a:r>
            <a:r>
              <a:rPr sz="2000" i="1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exploring</a:t>
            </a:r>
            <a:r>
              <a:rPr sz="2000" i="1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ways</a:t>
            </a:r>
            <a:r>
              <a:rPr sz="2000" i="1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i="1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cook</a:t>
            </a:r>
            <a:r>
              <a:rPr sz="2000" i="1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gluten-free</a:t>
            </a:r>
            <a:r>
              <a:rPr sz="2000" i="1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meals</a:t>
            </a:r>
            <a:r>
              <a:rPr sz="2000" i="1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with </a:t>
            </a:r>
            <a:r>
              <a:rPr sz="2000" i="1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limited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budget</a:t>
            </a:r>
            <a:endParaRPr sz="20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1275"/>
              </a:spcBef>
              <a:buSzPct val="50000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study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on</a:t>
            </a:r>
            <a:r>
              <a:rPr sz="2000" i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how</a:t>
            </a:r>
            <a:r>
              <a:rPr sz="2000" i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i="1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treat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patients</a:t>
            </a:r>
            <a:r>
              <a:rPr sz="2000" i="1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with</a:t>
            </a:r>
            <a:r>
              <a:rPr sz="2000" i="1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insomnia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28826"/>
            <a:ext cx="5969635" cy="7535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9525" indent="-228600">
              <a:lnSpc>
                <a:spcPct val="152500"/>
              </a:lnSpc>
              <a:spcBef>
                <a:spcPts val="100"/>
              </a:spcBef>
              <a:buSzPct val="50000"/>
              <a:buFont typeface="Symbol"/>
              <a:buChar char=""/>
              <a:tabLst>
                <a:tab pos="469265" algn="l"/>
                <a:tab pos="469900" algn="l"/>
                <a:tab pos="745490" algn="l"/>
                <a:tab pos="1431925" algn="l"/>
                <a:tab pos="1821814" algn="l"/>
                <a:tab pos="3271520" algn="l"/>
              </a:tabLst>
            </a:pP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A	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study	on	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methods</a:t>
            </a:r>
            <a:r>
              <a:rPr sz="2000" i="1" spc="5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for	diagnosing</a:t>
            </a:r>
            <a:r>
              <a:rPr sz="2000" i="1" spc="7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patients</a:t>
            </a:r>
            <a:r>
              <a:rPr sz="2000" i="1" spc="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with </a:t>
            </a:r>
            <a:r>
              <a:rPr sz="2000" i="1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schizophrenia</a:t>
            </a:r>
            <a:endParaRPr sz="2000">
              <a:latin typeface="Calibri"/>
              <a:cs typeface="Calibri"/>
            </a:endParaRPr>
          </a:p>
          <a:p>
            <a:pPr marL="469265" marR="5715" indent="-228600">
              <a:lnSpc>
                <a:spcPts val="3670"/>
              </a:lnSpc>
              <a:spcBef>
                <a:spcPts val="320"/>
              </a:spcBef>
              <a:buSzPct val="50000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i="1" spc="27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study</a:t>
            </a:r>
            <a:r>
              <a:rPr sz="2000" i="1" spc="27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provides</a:t>
            </a:r>
            <a:r>
              <a:rPr sz="2000" i="1" spc="27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solutions</a:t>
            </a:r>
            <a:r>
              <a:rPr sz="2000" i="1" spc="27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for</a:t>
            </a:r>
            <a:r>
              <a:rPr sz="2000" i="1" spc="27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how</a:t>
            </a:r>
            <a:r>
              <a:rPr sz="2000" i="1" spc="27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i="1" spc="2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train</a:t>
            </a:r>
            <a:r>
              <a:rPr sz="2000" i="1" spc="25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dogs</a:t>
            </a:r>
            <a:r>
              <a:rPr sz="2000" i="1" spc="2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i="1" spc="-43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stay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 in</a:t>
            </a:r>
            <a:r>
              <a:rPr sz="2000" i="1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their yard.</a:t>
            </a:r>
            <a:endParaRPr sz="20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930"/>
              </a:spcBef>
              <a:buSzPct val="50000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i="1" spc="-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study</a:t>
            </a:r>
            <a:r>
              <a:rPr sz="2000" i="1" spc="-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on</a:t>
            </a:r>
            <a:r>
              <a:rPr sz="2000" i="1" spc="-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how</a:t>
            </a:r>
            <a:r>
              <a:rPr sz="2000" i="1" spc="-1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i="1" spc="-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prevent</a:t>
            </a:r>
            <a:r>
              <a:rPr sz="2000" i="1" spc="-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mosquito</a:t>
            </a:r>
            <a:r>
              <a:rPr sz="2000" i="1" spc="-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bites</a:t>
            </a:r>
            <a:r>
              <a:rPr sz="2000" i="1" spc="-1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from</a:t>
            </a:r>
            <a:r>
              <a:rPr sz="2000" i="1" spc="-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itching</a:t>
            </a:r>
            <a:endParaRPr sz="2000">
              <a:latin typeface="Calibri"/>
              <a:cs typeface="Calibri"/>
            </a:endParaRPr>
          </a:p>
          <a:p>
            <a:pPr marL="469265" marR="6350" indent="-228600">
              <a:lnSpc>
                <a:spcPct val="152000"/>
              </a:lnSpc>
              <a:spcBef>
                <a:spcPts val="15"/>
              </a:spcBef>
              <a:buSzPct val="50000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i="1" spc="1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study</a:t>
            </a:r>
            <a:r>
              <a:rPr sz="2000" i="1" spc="1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i="1" spc="1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find</a:t>
            </a:r>
            <a:r>
              <a:rPr sz="2000" i="1" spc="1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what</a:t>
            </a:r>
            <a:r>
              <a:rPr sz="2000" i="1" spc="1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marketing</a:t>
            </a:r>
            <a:r>
              <a:rPr sz="2000" i="1" spc="1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strategies</a:t>
            </a:r>
            <a:r>
              <a:rPr sz="2000" i="1" spc="1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i="1" spc="1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use</a:t>
            </a:r>
            <a:r>
              <a:rPr sz="2000" i="1" spc="1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on </a:t>
            </a:r>
            <a:r>
              <a:rPr sz="2000" i="1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college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 campuses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242424"/>
              </a:buClr>
              <a:buFont typeface="Symbol"/>
              <a:buChar char=""/>
            </a:pPr>
            <a:endParaRPr sz="21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Benefits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b="1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300"/>
              </a:lnSpc>
              <a:spcBef>
                <a:spcPts val="142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Beyond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serving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way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solve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existing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problems,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applied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has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several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benefits.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Here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are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some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advantages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of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research:</a:t>
            </a:r>
            <a:endParaRPr sz="2000">
              <a:latin typeface="Calibri"/>
              <a:cs typeface="Calibri"/>
            </a:endParaRPr>
          </a:p>
          <a:p>
            <a:pPr marL="469265" marR="6350" indent="-228600" algn="just">
              <a:lnSpc>
                <a:spcPct val="152500"/>
              </a:lnSpc>
              <a:spcBef>
                <a:spcPts val="1415"/>
              </a:spcBef>
              <a:buSzPct val="50000"/>
              <a:buFont typeface="Symbol"/>
              <a:buChar char=""/>
              <a:tabLst>
                <a:tab pos="4699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saving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businesses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money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helping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them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make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better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decisions</a:t>
            </a:r>
            <a:endParaRPr sz="2000">
              <a:latin typeface="Calibri"/>
              <a:cs typeface="Calibri"/>
            </a:endParaRPr>
          </a:p>
          <a:p>
            <a:pPr marL="469265" indent="-228600" algn="just">
              <a:lnSpc>
                <a:spcPct val="100000"/>
              </a:lnSpc>
              <a:spcBef>
                <a:spcPts val="1265"/>
              </a:spcBef>
              <a:buSzPct val="50000"/>
              <a:buFont typeface="Symbol"/>
              <a:buChar char=""/>
              <a:tabLst>
                <a:tab pos="4699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Creating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new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objectives</a:t>
            </a:r>
            <a:endParaRPr sz="2000">
              <a:latin typeface="Calibri"/>
              <a:cs typeface="Calibri"/>
            </a:endParaRPr>
          </a:p>
          <a:p>
            <a:pPr marL="469265" indent="-228600" algn="just">
              <a:lnSpc>
                <a:spcPct val="100000"/>
              </a:lnSpc>
              <a:spcBef>
                <a:spcPts val="1260"/>
              </a:spcBef>
              <a:buSzPct val="50000"/>
              <a:buFont typeface="Symbol"/>
              <a:buChar char=""/>
              <a:tabLst>
                <a:tab pos="4699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Designing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new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products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services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730350"/>
            <a:ext cx="5739130" cy="952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5080" indent="-228600">
              <a:lnSpc>
                <a:spcPct val="152000"/>
              </a:lnSpc>
              <a:spcBef>
                <a:spcPts val="100"/>
              </a:spcBef>
              <a:buSzPct val="50000"/>
              <a:buFont typeface="Symbol"/>
              <a:buChar char=""/>
              <a:tabLst>
                <a:tab pos="240665" algn="l"/>
                <a:tab pos="241300" algn="l"/>
                <a:tab pos="298958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Providing</a:t>
            </a:r>
            <a:r>
              <a:rPr sz="2000" spc="5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unbiased</a:t>
            </a:r>
            <a:r>
              <a:rPr sz="2000" spc="5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data	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through</a:t>
            </a:r>
            <a:r>
              <a:rPr sz="2000" spc="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testing</a:t>
            </a:r>
            <a:r>
              <a:rPr sz="2000" spc="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empirical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evidence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2481046"/>
            <a:ext cx="5972175" cy="6028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795">
              <a:lnSpc>
                <a:spcPct val="152100"/>
              </a:lnSpc>
              <a:spcBef>
                <a:spcPts val="10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Some</a:t>
            </a:r>
            <a:r>
              <a:rPr sz="2000" spc="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differences</a:t>
            </a:r>
            <a:r>
              <a:rPr sz="2000" spc="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between</a:t>
            </a:r>
            <a:r>
              <a:rPr sz="2000" spc="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basic</a:t>
            </a:r>
            <a:r>
              <a:rPr sz="2000" spc="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include: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Curiosity-driven</a:t>
            </a:r>
            <a:r>
              <a:rPr sz="2000" b="1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vs.</a:t>
            </a:r>
            <a:r>
              <a:rPr sz="2000" b="1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solution-driven</a:t>
            </a:r>
            <a:endParaRPr sz="2000">
              <a:latin typeface="Calibri"/>
              <a:cs typeface="Calibri"/>
            </a:endParaRPr>
          </a:p>
          <a:p>
            <a:pPr marL="12700" marR="7620">
              <a:lnSpc>
                <a:spcPct val="152000"/>
              </a:lnSpc>
              <a:spcBef>
                <a:spcPts val="142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Each</a:t>
            </a:r>
            <a:r>
              <a:rPr sz="2000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type</a:t>
            </a:r>
            <a:r>
              <a:rPr sz="2000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-7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has</a:t>
            </a:r>
            <a:r>
              <a:rPr sz="2000" spc="-7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-7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different</a:t>
            </a:r>
            <a:r>
              <a:rPr sz="2000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purpose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-7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trying</a:t>
            </a:r>
            <a:r>
              <a:rPr sz="2000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43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achieve.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52000"/>
              </a:lnSpc>
              <a:spcBef>
                <a:spcPts val="143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Basic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focuses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on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advancement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knowledge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rather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than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solving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problem.</a:t>
            </a:r>
            <a:endParaRPr sz="2000">
              <a:latin typeface="Calibri"/>
              <a:cs typeface="Calibri"/>
            </a:endParaRPr>
          </a:p>
          <a:p>
            <a:pPr marL="12700" marR="7620">
              <a:lnSpc>
                <a:spcPct val="152000"/>
              </a:lnSpc>
              <a:spcBef>
                <a:spcPts val="1430"/>
              </a:spcBef>
              <a:tabLst>
                <a:tab pos="1159510" algn="l"/>
                <a:tab pos="2077720" algn="l"/>
                <a:tab pos="3122930" algn="l"/>
                <a:tab pos="3975735" algn="l"/>
                <a:tab pos="4370705" algn="l"/>
                <a:tab pos="5211445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How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v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r,	a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pp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l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ed	re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earch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dir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cts	its	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e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ffort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s	towa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d 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finding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solution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 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specific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problem.</a:t>
            </a:r>
            <a:endParaRPr sz="2000">
              <a:latin typeface="Calibri"/>
              <a:cs typeface="Calibri"/>
            </a:endParaRPr>
          </a:p>
          <a:p>
            <a:pPr marL="12700" marR="8890">
              <a:lnSpc>
                <a:spcPct val="152000"/>
              </a:lnSpc>
              <a:spcBef>
                <a:spcPts val="143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research,</a:t>
            </a:r>
            <a:r>
              <a:rPr sz="2000" spc="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researchers</a:t>
            </a:r>
            <a:r>
              <a:rPr sz="2000" spc="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frequently</a:t>
            </a:r>
            <a:r>
              <a:rPr sz="2000" spc="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work</a:t>
            </a:r>
            <a:r>
              <a:rPr sz="2000" spc="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assist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client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based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client's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desires.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30350"/>
            <a:ext cx="5972175" cy="8244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890">
              <a:lnSpc>
                <a:spcPct val="152000"/>
              </a:lnSpc>
              <a:spcBef>
                <a:spcPts val="10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Basic</a:t>
            </a:r>
            <a:r>
              <a:rPr sz="2000" spc="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tends</a:t>
            </a:r>
            <a:r>
              <a:rPr sz="2000" spc="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be</a:t>
            </a:r>
            <a:r>
              <a:rPr sz="2000" spc="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self-initiated</a:t>
            </a:r>
            <a:r>
              <a:rPr sz="2000" spc="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caused</a:t>
            </a:r>
            <a:r>
              <a:rPr sz="2000" spc="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by</a:t>
            </a:r>
            <a:r>
              <a:rPr sz="2000" spc="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an </a:t>
            </a:r>
            <a:r>
              <a:rPr sz="2000" spc="-43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individual's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motivation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learn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more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about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area.</a:t>
            </a:r>
            <a:endParaRPr sz="2000">
              <a:latin typeface="Calibri"/>
              <a:cs typeface="Calibri"/>
            </a:endParaRPr>
          </a:p>
          <a:p>
            <a:pPr marL="12700" marR="6350">
              <a:lnSpc>
                <a:spcPct val="152000"/>
              </a:lnSpc>
              <a:spcBef>
                <a:spcPts val="1425"/>
              </a:spcBef>
              <a:tabLst>
                <a:tab pos="870585" algn="l"/>
                <a:tab pos="1811020" algn="l"/>
                <a:tab pos="3883025" algn="l"/>
              </a:tabLst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Extend	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existing	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knowledge</a:t>
            </a:r>
            <a:r>
              <a:rPr sz="2000" b="1" spc="5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rather	than</a:t>
            </a:r>
            <a:r>
              <a:rPr sz="2000" b="1" spc="7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discover</a:t>
            </a:r>
            <a:r>
              <a:rPr sz="2000" b="1" spc="7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new </a:t>
            </a:r>
            <a:r>
              <a:rPr sz="2000" b="1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knowledge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52000"/>
              </a:lnSpc>
              <a:spcBef>
                <a:spcPts val="143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Since</a:t>
            </a:r>
            <a:r>
              <a:rPr sz="2000" spc="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curiosity</a:t>
            </a:r>
            <a:r>
              <a:rPr sz="2000" spc="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motivates</a:t>
            </a:r>
            <a:r>
              <a:rPr sz="2000" spc="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researchers</a:t>
            </a:r>
            <a:r>
              <a:rPr sz="2000" spc="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conduct</a:t>
            </a:r>
            <a:r>
              <a:rPr sz="2000" spc="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basic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research,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they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look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fill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any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existing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gaps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information.</a:t>
            </a:r>
            <a:endParaRPr sz="2000">
              <a:latin typeface="Calibri"/>
              <a:cs typeface="Calibri"/>
            </a:endParaRPr>
          </a:p>
          <a:p>
            <a:pPr marL="12700" marR="9525">
              <a:lnSpc>
                <a:spcPct val="152000"/>
              </a:lnSpc>
              <a:spcBef>
                <a:spcPts val="143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This</a:t>
            </a:r>
            <a:r>
              <a:rPr sz="2000" spc="3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type</a:t>
            </a:r>
            <a:r>
              <a:rPr sz="2000" spc="3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37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3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seeks</a:t>
            </a:r>
            <a:r>
              <a:rPr sz="2000" spc="37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3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develop</a:t>
            </a:r>
            <a:r>
              <a:rPr sz="2000" spc="37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knowledge</a:t>
            </a:r>
            <a:r>
              <a:rPr sz="2000" spc="3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spc="-43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make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predictions.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-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focuses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on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discovering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new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information.</a:t>
            </a:r>
            <a:endParaRPr sz="2000">
              <a:latin typeface="Calibri"/>
              <a:cs typeface="Calibri"/>
            </a:endParaRPr>
          </a:p>
          <a:p>
            <a:pPr marL="12700" marR="6985">
              <a:lnSpc>
                <a:spcPct val="152000"/>
              </a:lnSpc>
              <a:spcBef>
                <a:spcPts val="1430"/>
              </a:spcBef>
              <a:tabLst>
                <a:tab pos="587375" algn="l"/>
                <a:tab pos="1178560" algn="l"/>
                <a:tab pos="1927225" algn="l"/>
                <a:tab pos="2961640" algn="l"/>
                <a:tab pos="3673475" algn="l"/>
                <a:tab pos="4753610" algn="l"/>
                <a:tab pos="5832475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	two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en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ov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l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p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: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basi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	re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ea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r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c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h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prov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s	a 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foundational</a:t>
            </a:r>
            <a:r>
              <a:rPr sz="2000" spc="-1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understanding</a:t>
            </a:r>
            <a:r>
              <a:rPr sz="2000" spc="-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help</a:t>
            </a:r>
            <a:r>
              <a:rPr sz="2000" spc="-1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with</a:t>
            </a:r>
            <a:r>
              <a:rPr sz="2000" spc="-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-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Theoretical</a:t>
            </a:r>
            <a:r>
              <a:rPr sz="2000" b="1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vs.</a:t>
            </a:r>
            <a:r>
              <a:rPr sz="2000" b="1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practical</a:t>
            </a:r>
            <a:r>
              <a:rPr sz="2000" b="1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nature</a:t>
            </a:r>
            <a:endParaRPr sz="2000">
              <a:latin typeface="Calibri"/>
              <a:cs typeface="Calibri"/>
            </a:endParaRPr>
          </a:p>
          <a:p>
            <a:pPr marL="12700" marR="8255" algn="just">
              <a:lnSpc>
                <a:spcPct val="152200"/>
              </a:lnSpc>
              <a:spcBef>
                <a:spcPts val="142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Information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found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through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basic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can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help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develop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theories,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whereas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information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found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through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applied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research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can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help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solve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particular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problems.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28826"/>
            <a:ext cx="5972175" cy="78905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255" indent="57785" algn="just">
              <a:lnSpc>
                <a:spcPct val="152500"/>
              </a:lnSpc>
              <a:spcBef>
                <a:spcPts val="10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Since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applied research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helps solve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problem,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it's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seen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as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more practical research method.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However,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basic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can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help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researchers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develop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theories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predictions.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Informational</a:t>
            </a:r>
            <a:r>
              <a:rPr sz="2000" b="1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vs. commercial gain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41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While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basic research helps society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learn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more about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particular field of study, applied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tends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have </a:t>
            </a:r>
            <a:r>
              <a:rPr sz="2000" spc="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more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commercial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benefit.</a:t>
            </a:r>
            <a:endParaRPr sz="2000">
              <a:latin typeface="Calibri"/>
              <a:cs typeface="Calibri"/>
            </a:endParaRPr>
          </a:p>
          <a:p>
            <a:pPr marL="12700" marR="8255" algn="just">
              <a:lnSpc>
                <a:spcPct val="152500"/>
              </a:lnSpc>
              <a:spcBef>
                <a:spcPts val="140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This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 because applied research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has the potential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lead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monetary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gain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can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help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create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new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products.</a:t>
            </a:r>
            <a:endParaRPr sz="2000">
              <a:latin typeface="Calibri"/>
              <a:cs typeface="Calibri"/>
            </a:endParaRPr>
          </a:p>
          <a:p>
            <a:pPr marL="12700" marR="6350" algn="just">
              <a:lnSpc>
                <a:spcPct val="152500"/>
              </a:lnSpc>
              <a:spcBef>
                <a:spcPts val="140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Often, governments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industries favor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applied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over basic research.</a:t>
            </a:r>
            <a:endParaRPr sz="2000">
              <a:latin typeface="Calibri"/>
              <a:cs typeface="Calibri"/>
            </a:endParaRPr>
          </a:p>
          <a:p>
            <a:pPr marL="12700" marR="5715" algn="just">
              <a:lnSpc>
                <a:spcPct val="152500"/>
              </a:lnSpc>
              <a:spcBef>
                <a:spcPts val="140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Basic research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tends 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 more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popular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fields such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as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sociology, biology, astronomy, philosophy,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theology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since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it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helps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explain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why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certain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instances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occur.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730350"/>
            <a:ext cx="7162800" cy="105351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255">
              <a:lnSpc>
                <a:spcPct val="152000"/>
              </a:lnSpc>
              <a:spcBef>
                <a:spcPts val="1425"/>
              </a:spcBef>
            </a:pP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Institutions</a:t>
            </a:r>
            <a:r>
              <a:rPr sz="2000" spc="15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1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Scandinavia</a:t>
            </a:r>
            <a:r>
              <a:rPr sz="2000" spc="1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1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1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Netherlands</a:t>
            </a:r>
            <a:r>
              <a:rPr sz="2000" spc="1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focus</a:t>
            </a:r>
            <a:r>
              <a:rPr sz="2000" spc="1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on </a:t>
            </a:r>
            <a:r>
              <a:rPr sz="2000" spc="-43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VE.</a:t>
            </a:r>
            <a:endParaRPr sz="2000" dirty="0">
              <a:latin typeface="Calibri"/>
              <a:cs typeface="Calibri"/>
            </a:endParaRPr>
          </a:p>
          <a:p>
            <a:pPr marL="12700" marR="6985">
              <a:lnSpc>
                <a:spcPct val="152000"/>
              </a:lnSpc>
              <a:spcBef>
                <a:spcPts val="143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These</a:t>
            </a:r>
            <a:r>
              <a:rPr sz="2000" spc="3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countries</a:t>
            </a:r>
            <a:r>
              <a:rPr sz="2000" spc="3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are</a:t>
            </a:r>
            <a:r>
              <a:rPr sz="2000" spc="3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well-known</a:t>
            </a:r>
            <a:r>
              <a:rPr sz="2000" spc="3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for</a:t>
            </a:r>
            <a:r>
              <a:rPr sz="2000" spc="3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3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quality</a:t>
            </a:r>
            <a:r>
              <a:rPr sz="2000" spc="3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2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their </a:t>
            </a:r>
            <a:r>
              <a:rPr sz="2000" spc="-43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design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creative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industries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education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training.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 strengths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these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systems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included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following:</a:t>
            </a:r>
            <a:endParaRPr sz="2000" dirty="0">
              <a:latin typeface="Calibri"/>
              <a:cs typeface="Calibri"/>
            </a:endParaRPr>
          </a:p>
          <a:p>
            <a:pPr marL="469265" marR="7620" indent="-228600">
              <a:lnSpc>
                <a:spcPct val="152600"/>
              </a:lnSpc>
              <a:spcBef>
                <a:spcPts val="1415"/>
              </a:spcBef>
              <a:buSzPct val="50000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strong</a:t>
            </a:r>
            <a:r>
              <a:rPr sz="2000" spc="1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links</a:t>
            </a:r>
            <a:r>
              <a:rPr sz="2000" spc="1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between</a:t>
            </a:r>
            <a:r>
              <a:rPr sz="2000" spc="1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vocational</a:t>
            </a:r>
            <a:r>
              <a:rPr sz="2000" spc="1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education,</a:t>
            </a:r>
            <a:r>
              <a:rPr sz="2000" spc="1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industry, </a:t>
            </a:r>
            <a:r>
              <a:rPr sz="2000" spc="-43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innovation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sector.</a:t>
            </a:r>
            <a:endParaRPr sz="2000" dirty="0">
              <a:latin typeface="Calibri"/>
              <a:cs typeface="Calibri"/>
            </a:endParaRPr>
          </a:p>
          <a:p>
            <a:pPr marL="469265" marR="8890" indent="-228600">
              <a:lnSpc>
                <a:spcPct val="152500"/>
              </a:lnSpc>
              <a:buSzPct val="50000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1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clearly</a:t>
            </a:r>
            <a:r>
              <a:rPr sz="2000" spc="1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articulated</a:t>
            </a:r>
            <a:r>
              <a:rPr sz="2000" spc="1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role</a:t>
            </a:r>
            <a:r>
              <a:rPr sz="2000" spc="1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for</a:t>
            </a:r>
            <a:r>
              <a:rPr sz="2000" spc="1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vocational</a:t>
            </a:r>
            <a:r>
              <a:rPr sz="2000" spc="1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education</a:t>
            </a:r>
            <a:r>
              <a:rPr sz="2000" spc="1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43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serve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business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economy</a:t>
            </a:r>
            <a:endParaRPr sz="2000" dirty="0">
              <a:latin typeface="Calibri"/>
              <a:cs typeface="Calibri"/>
            </a:endParaRPr>
          </a:p>
          <a:p>
            <a:pPr marL="469265" marR="5080" indent="-228600">
              <a:lnSpc>
                <a:spcPct val="152100"/>
              </a:lnSpc>
              <a:spcBef>
                <a:spcPts val="20"/>
              </a:spcBef>
              <a:buSzPct val="50000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</a:t>
            </a:r>
            <a:r>
              <a:rPr sz="2000" spc="-1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e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ducatio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n</a:t>
            </a:r>
            <a:r>
              <a:rPr sz="2000" spc="-1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d</a:t>
            </a:r>
            <a:r>
              <a:rPr sz="2000" spc="-1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aining</a:t>
            </a:r>
            <a:r>
              <a:rPr sz="2000" spc="-11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sys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em</a:t>
            </a:r>
            <a:r>
              <a:rPr sz="2000" spc="-11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that</a:t>
            </a:r>
            <a:r>
              <a:rPr sz="2000" spc="-1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foste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s</a:t>
            </a:r>
            <a:r>
              <a:rPr sz="2000" spc="-1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l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</a:t>
            </a:r>
            <a:r>
              <a:rPr sz="2000" spc="10" dirty="0">
                <a:solidFill>
                  <a:srgbClr val="242424"/>
                </a:solidFill>
                <a:latin typeface="Calibri"/>
                <a:cs typeface="Calibri"/>
              </a:rPr>
              <a:t>e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-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long  learning.</a:t>
            </a:r>
            <a:endParaRPr sz="2000" dirty="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1360"/>
              </a:spcBef>
              <a:buSzPct val="50000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he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fol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l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ow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g	are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actice	exa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m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l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es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f	a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p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pli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d  research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meaningful case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studies:</a:t>
            </a:r>
            <a:endParaRPr lang="en-US" sz="2000" spc="-5" dirty="0" smtClean="0">
              <a:solidFill>
                <a:srgbClr val="242424"/>
              </a:solidFill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1360"/>
              </a:spcBef>
              <a:buSzPct val="50000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lang="en-US" sz="2000" spc="-5" dirty="0" smtClean="0">
                <a:solidFill>
                  <a:srgbClr val="242424"/>
                </a:solidFill>
                <a:cs typeface="Calibri"/>
              </a:rPr>
              <a:t>understanding </a:t>
            </a:r>
            <a:r>
              <a:rPr lang="en-US" sz="2000" dirty="0">
                <a:solidFill>
                  <a:srgbClr val="242424"/>
                </a:solidFill>
                <a:cs typeface="Calibri"/>
              </a:rPr>
              <a:t>the context </a:t>
            </a:r>
            <a:r>
              <a:rPr lang="en-US" sz="2000" spc="-5" dirty="0">
                <a:solidFill>
                  <a:srgbClr val="242424"/>
                </a:solidFill>
                <a:cs typeface="Calibri"/>
              </a:rPr>
              <a:t>of </a:t>
            </a:r>
            <a:r>
              <a:rPr lang="en-US" sz="2000" dirty="0">
                <a:solidFill>
                  <a:srgbClr val="242424"/>
                </a:solidFill>
                <a:cs typeface="Calibri"/>
              </a:rPr>
              <a:t>the</a:t>
            </a:r>
            <a:r>
              <a:rPr lang="en-US" sz="2000" spc="-5" dirty="0">
                <a:solidFill>
                  <a:srgbClr val="242424"/>
                </a:solidFill>
                <a:cs typeface="Calibri"/>
              </a:rPr>
              <a:t> </a:t>
            </a:r>
            <a:r>
              <a:rPr lang="en-US" sz="2000" dirty="0">
                <a:solidFill>
                  <a:srgbClr val="242424"/>
                </a:solidFill>
                <a:cs typeface="Calibri"/>
              </a:rPr>
              <a:t>institution</a:t>
            </a:r>
            <a:endParaRPr lang="en-US" sz="2000" dirty="0"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1260"/>
              </a:spcBef>
              <a:buSzPct val="50000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lang="en-US" sz="2000" spc="-5" dirty="0">
                <a:solidFill>
                  <a:srgbClr val="242424"/>
                </a:solidFill>
                <a:cs typeface="Calibri"/>
              </a:rPr>
              <a:t>reviewing </a:t>
            </a:r>
            <a:r>
              <a:rPr lang="en-US" sz="2000" dirty="0">
                <a:solidFill>
                  <a:srgbClr val="242424"/>
                </a:solidFill>
                <a:cs typeface="Calibri"/>
              </a:rPr>
              <a:t>the</a:t>
            </a:r>
            <a:r>
              <a:rPr lang="en-US" sz="2000" spc="-20" dirty="0">
                <a:solidFill>
                  <a:srgbClr val="242424"/>
                </a:solidFill>
                <a:cs typeface="Calibri"/>
              </a:rPr>
              <a:t> </a:t>
            </a:r>
            <a:r>
              <a:rPr lang="en-US" sz="2000" spc="-5" dirty="0">
                <a:solidFill>
                  <a:srgbClr val="242424"/>
                </a:solidFill>
                <a:cs typeface="Calibri"/>
              </a:rPr>
              <a:t>project</a:t>
            </a:r>
            <a:r>
              <a:rPr lang="en-US" sz="2000" spc="-20" dirty="0">
                <a:solidFill>
                  <a:srgbClr val="242424"/>
                </a:solidFill>
                <a:cs typeface="Calibri"/>
              </a:rPr>
              <a:t> </a:t>
            </a:r>
            <a:r>
              <a:rPr lang="en-US" sz="2000" spc="-5" dirty="0">
                <a:solidFill>
                  <a:srgbClr val="242424"/>
                </a:solidFill>
                <a:cs typeface="Calibri"/>
              </a:rPr>
              <a:t>scope</a:t>
            </a:r>
            <a:endParaRPr lang="en-US" sz="2000" dirty="0"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1260"/>
              </a:spcBef>
              <a:buSzPct val="50000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lang="en-US" sz="2000" spc="-5" dirty="0">
                <a:solidFill>
                  <a:srgbClr val="242424"/>
                </a:solidFill>
                <a:cs typeface="Calibri"/>
              </a:rPr>
              <a:t>discussion and</a:t>
            </a:r>
            <a:r>
              <a:rPr lang="en-US" sz="2000" spc="-10" dirty="0">
                <a:solidFill>
                  <a:srgbClr val="242424"/>
                </a:solidFill>
                <a:cs typeface="Calibri"/>
              </a:rPr>
              <a:t> </a:t>
            </a:r>
            <a:r>
              <a:rPr lang="en-US" sz="2000" spc="-5" dirty="0">
                <a:solidFill>
                  <a:srgbClr val="242424"/>
                </a:solidFill>
                <a:cs typeface="Calibri"/>
              </a:rPr>
              <a:t>interviewing</a:t>
            </a:r>
            <a:r>
              <a:rPr lang="en-US" sz="2000" spc="5" dirty="0">
                <a:solidFill>
                  <a:srgbClr val="242424"/>
                </a:solidFill>
                <a:cs typeface="Calibri"/>
              </a:rPr>
              <a:t> </a:t>
            </a:r>
            <a:r>
              <a:rPr lang="en-US" sz="2000" spc="-5" dirty="0">
                <a:solidFill>
                  <a:srgbClr val="242424"/>
                </a:solidFill>
                <a:cs typeface="Calibri"/>
              </a:rPr>
              <a:t>students</a:t>
            </a:r>
            <a:r>
              <a:rPr lang="en-US" sz="2000" spc="-10" dirty="0">
                <a:solidFill>
                  <a:srgbClr val="242424"/>
                </a:solidFill>
                <a:cs typeface="Calibri"/>
              </a:rPr>
              <a:t> </a:t>
            </a:r>
            <a:r>
              <a:rPr lang="en-US" sz="2000" dirty="0">
                <a:solidFill>
                  <a:srgbClr val="242424"/>
                </a:solidFill>
                <a:cs typeface="Calibri"/>
              </a:rPr>
              <a:t>and</a:t>
            </a:r>
            <a:r>
              <a:rPr lang="en-US" sz="2000" spc="-5" dirty="0">
                <a:solidFill>
                  <a:srgbClr val="242424"/>
                </a:solidFill>
                <a:cs typeface="Calibri"/>
              </a:rPr>
              <a:t> staff</a:t>
            </a:r>
            <a:endParaRPr lang="en-US" sz="2000" dirty="0"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1270"/>
              </a:spcBef>
              <a:buSzPct val="50000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lang="en-US" sz="2000" spc="-5" dirty="0">
                <a:solidFill>
                  <a:srgbClr val="242424"/>
                </a:solidFill>
                <a:cs typeface="Calibri"/>
              </a:rPr>
              <a:t>reviewing</a:t>
            </a:r>
            <a:r>
              <a:rPr lang="en-US" sz="2000" spc="-25" dirty="0">
                <a:solidFill>
                  <a:srgbClr val="242424"/>
                </a:solidFill>
                <a:cs typeface="Calibri"/>
              </a:rPr>
              <a:t> </a:t>
            </a:r>
            <a:r>
              <a:rPr lang="en-US" sz="2000" spc="-5" dirty="0">
                <a:solidFill>
                  <a:srgbClr val="242424"/>
                </a:solidFill>
                <a:cs typeface="Calibri"/>
              </a:rPr>
              <a:t>outcomes</a:t>
            </a:r>
            <a:endParaRPr lang="en-US" sz="2000" dirty="0">
              <a:cs typeface="Calibri"/>
            </a:endParaRPr>
          </a:p>
          <a:p>
            <a:pPr marL="469265" indent="-228600" algn="just">
              <a:lnSpc>
                <a:spcPct val="100000"/>
              </a:lnSpc>
              <a:spcBef>
                <a:spcPts val="1250"/>
              </a:spcBef>
              <a:buSzPct val="50000"/>
              <a:buFont typeface="Symbol"/>
              <a:buChar char=""/>
              <a:tabLst>
                <a:tab pos="469900" algn="l"/>
              </a:tabLst>
            </a:pPr>
            <a:r>
              <a:rPr lang="en-US" sz="2000" spc="-5" dirty="0">
                <a:solidFill>
                  <a:srgbClr val="242424"/>
                </a:solidFill>
                <a:cs typeface="Calibri"/>
              </a:rPr>
              <a:t>meeting</a:t>
            </a:r>
            <a:r>
              <a:rPr lang="en-US" sz="2000" dirty="0">
                <a:solidFill>
                  <a:srgbClr val="242424"/>
                </a:solidFill>
                <a:cs typeface="Calibri"/>
              </a:rPr>
              <a:t> </a:t>
            </a:r>
            <a:r>
              <a:rPr lang="en-US" sz="2000" spc="-5" dirty="0">
                <a:solidFill>
                  <a:srgbClr val="242424"/>
                </a:solidFill>
                <a:cs typeface="Calibri"/>
              </a:rPr>
              <a:t>with</a:t>
            </a:r>
            <a:r>
              <a:rPr lang="en-US" sz="2000" spc="-10" dirty="0">
                <a:solidFill>
                  <a:srgbClr val="242424"/>
                </a:solidFill>
                <a:cs typeface="Calibri"/>
              </a:rPr>
              <a:t> </a:t>
            </a:r>
            <a:r>
              <a:rPr lang="en-US" sz="2000" spc="-5" dirty="0">
                <a:solidFill>
                  <a:srgbClr val="242424"/>
                </a:solidFill>
                <a:cs typeface="Calibri"/>
              </a:rPr>
              <a:t>industry</a:t>
            </a:r>
            <a:r>
              <a:rPr lang="en-US" sz="2000" spc="5" dirty="0">
                <a:solidFill>
                  <a:srgbClr val="242424"/>
                </a:solidFill>
                <a:cs typeface="Calibri"/>
              </a:rPr>
              <a:t> </a:t>
            </a:r>
            <a:r>
              <a:rPr lang="en-US" sz="2000" spc="-5" dirty="0">
                <a:solidFill>
                  <a:srgbClr val="242424"/>
                </a:solidFill>
                <a:cs typeface="Calibri"/>
              </a:rPr>
              <a:t>partners.</a:t>
            </a:r>
            <a:endParaRPr lang="en-US" sz="2000" dirty="0">
              <a:cs typeface="Calibri"/>
            </a:endParaRPr>
          </a:p>
          <a:p>
            <a:pPr marL="12700" marR="10160">
              <a:lnSpc>
                <a:spcPct val="152000"/>
              </a:lnSpc>
              <a:spcBef>
                <a:spcPts val="1430"/>
              </a:spcBef>
              <a:tabLst>
                <a:tab pos="545465" algn="l"/>
                <a:tab pos="1647825" algn="l"/>
                <a:tab pos="2133600" algn="l"/>
                <a:tab pos="2725420" algn="l"/>
                <a:tab pos="3701415" algn="l"/>
                <a:tab pos="4828540" algn="l"/>
                <a:tab pos="5189220" algn="l"/>
              </a:tabLst>
            </a:pPr>
            <a:endParaRPr lang="en-US" sz="2000" spc="-5" dirty="0" smtClean="0">
              <a:solidFill>
                <a:srgbClr val="242424"/>
              </a:solidFill>
              <a:latin typeface="Calibri"/>
              <a:cs typeface="Calibri"/>
            </a:endParaRPr>
          </a:p>
          <a:p>
            <a:pPr marL="12700" marR="10160">
              <a:lnSpc>
                <a:spcPct val="152000"/>
              </a:lnSpc>
              <a:spcBef>
                <a:spcPts val="1430"/>
              </a:spcBef>
              <a:tabLst>
                <a:tab pos="545465" algn="l"/>
                <a:tab pos="1647825" algn="l"/>
                <a:tab pos="2133600" algn="l"/>
                <a:tab pos="2725420" algn="l"/>
                <a:tab pos="3701415" algn="l"/>
                <a:tab pos="4828540" algn="l"/>
                <a:tab pos="5189220" algn="l"/>
              </a:tabLst>
            </a:pPr>
            <a:endParaRPr lang="en-US" sz="2000" spc="-5" dirty="0">
              <a:solidFill>
                <a:srgbClr val="242424"/>
              </a:solidFill>
              <a:latin typeface="Calibri"/>
              <a:cs typeface="Calibri"/>
            </a:endParaRPr>
          </a:p>
          <a:p>
            <a:pPr marL="12700" marR="10160">
              <a:lnSpc>
                <a:spcPct val="152000"/>
              </a:lnSpc>
              <a:spcBef>
                <a:spcPts val="1430"/>
              </a:spcBef>
              <a:tabLst>
                <a:tab pos="545465" algn="l"/>
                <a:tab pos="1647825" algn="l"/>
                <a:tab pos="2133600" algn="l"/>
                <a:tab pos="2725420" algn="l"/>
                <a:tab pos="3701415" algn="l"/>
                <a:tab pos="4828540" algn="l"/>
                <a:tab pos="5189220" algn="l"/>
              </a:tabLst>
            </a:pPr>
            <a:endParaRPr lang="en-US" sz="2000" spc="-5" dirty="0" smtClean="0">
              <a:solidFill>
                <a:srgbClr val="242424"/>
              </a:solidFill>
              <a:latin typeface="Calibri"/>
              <a:cs typeface="Calibri"/>
            </a:endParaRPr>
          </a:p>
          <a:p>
            <a:pPr marL="12700" marR="10160">
              <a:lnSpc>
                <a:spcPct val="152000"/>
              </a:lnSpc>
              <a:spcBef>
                <a:spcPts val="1430"/>
              </a:spcBef>
              <a:tabLst>
                <a:tab pos="545465" algn="l"/>
                <a:tab pos="1647825" algn="l"/>
                <a:tab pos="2133600" algn="l"/>
                <a:tab pos="2725420" algn="l"/>
                <a:tab pos="3701415" algn="l"/>
                <a:tab pos="4828540" algn="l"/>
                <a:tab pos="5189220" algn="l"/>
              </a:tabLst>
            </a:pP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713"/>
            <a:ext cx="5969000" cy="319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universal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scope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vs.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specific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 scope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52000"/>
              </a:lnSpc>
              <a:spcBef>
                <a:spcPts val="143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Basic</a:t>
            </a:r>
            <a:r>
              <a:rPr sz="2000" spc="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tends</a:t>
            </a:r>
            <a:r>
              <a:rPr sz="2000" spc="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</a:t>
            </a:r>
            <a:r>
              <a:rPr sz="2000" spc="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more</a:t>
            </a:r>
            <a:r>
              <a:rPr sz="2000" spc="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universal</a:t>
            </a:r>
            <a:r>
              <a:rPr sz="2000" spc="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method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since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applies to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variety</a:t>
            </a:r>
            <a:r>
              <a:rPr sz="2000" spc="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concepts.</a:t>
            </a:r>
            <a:endParaRPr sz="2000">
              <a:latin typeface="Calibri"/>
              <a:cs typeface="Calibri"/>
            </a:endParaRPr>
          </a:p>
          <a:p>
            <a:pPr marL="12700" marR="6350">
              <a:lnSpc>
                <a:spcPct val="152100"/>
              </a:lnSpc>
              <a:spcBef>
                <a:spcPts val="142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However,</a:t>
            </a:r>
            <a:r>
              <a:rPr sz="2000" spc="2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since</a:t>
            </a:r>
            <a:r>
              <a:rPr sz="2000" spc="2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2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229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focuses</a:t>
            </a:r>
            <a:r>
              <a:rPr sz="2000" spc="2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on</a:t>
            </a:r>
            <a:r>
              <a:rPr sz="2000" spc="2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solving</a:t>
            </a:r>
            <a:r>
              <a:rPr sz="2000" spc="229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one </a:t>
            </a:r>
            <a:r>
              <a:rPr sz="2000" spc="-43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particular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problem,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tends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have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-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more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specific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utility.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 research</a:t>
            </a:r>
            <a:r>
              <a:rPr sz="2000" spc="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seeks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information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specific</a:t>
            </a:r>
            <a:r>
              <a:rPr sz="2000" spc="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topic.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4875758"/>
            <a:ext cx="5970270" cy="36341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15" algn="just">
              <a:lnSpc>
                <a:spcPct val="152100"/>
              </a:lnSpc>
              <a:spcBef>
                <a:spcPts val="95"/>
              </a:spcBef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How do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you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determine 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when to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use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basic vs. applied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research?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200"/>
              </a:lnSpc>
              <a:spcBef>
                <a:spcPts val="142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Both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basic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 applied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can be helpful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tools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for obtaining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information you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don't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know,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but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they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each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work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best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different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settings.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000"/>
              </a:lnSpc>
              <a:spcBef>
                <a:spcPts val="143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Basic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research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can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help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when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you're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looking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for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answers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universal,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theoretical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questions.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28826"/>
            <a:ext cx="5970905" cy="678243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715" algn="just">
              <a:lnSpc>
                <a:spcPct val="152300"/>
              </a:lnSpc>
              <a:spcBef>
                <a:spcPts val="10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Typically,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 conduct this kind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 when you're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hoping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expand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existing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knowledge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create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predictions.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100"/>
              </a:lnSpc>
              <a:spcBef>
                <a:spcPts val="142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-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tends</a:t>
            </a:r>
            <a:r>
              <a:rPr sz="2000" spc="-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more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beneficial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when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you're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trying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come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up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with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solution.</a:t>
            </a:r>
            <a:endParaRPr sz="2000">
              <a:latin typeface="Calibri"/>
              <a:cs typeface="Calibri"/>
            </a:endParaRPr>
          </a:p>
          <a:p>
            <a:pPr marL="12700" marR="7620" algn="just">
              <a:lnSpc>
                <a:spcPct val="152000"/>
              </a:lnSpc>
              <a:spcBef>
                <a:spcPts val="142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Here,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you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can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findings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develop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new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technologies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and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improve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existing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systems.</a:t>
            </a:r>
            <a:endParaRPr sz="2000">
              <a:latin typeface="Calibri"/>
              <a:cs typeface="Calibri"/>
            </a:endParaRPr>
          </a:p>
          <a:p>
            <a:pPr marL="12700" marR="8255" algn="just">
              <a:lnSpc>
                <a:spcPct val="152100"/>
              </a:lnSpc>
              <a:spcBef>
                <a:spcPts val="142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This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works best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if you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have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specific question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you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are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looking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answer.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42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When choosing what type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of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use, consider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whether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 are looking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expand existing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knowledge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hoping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find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completely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new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knowledge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solve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problem.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8465057"/>
            <a:ext cx="55568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Careers</a:t>
            </a:r>
            <a:r>
              <a:rPr sz="2000" b="1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that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use</a:t>
            </a:r>
            <a:r>
              <a:rPr sz="2000" b="1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basic</a:t>
            </a:r>
            <a:r>
              <a:rPr sz="2000" b="1" spc="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b="1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applied research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30350"/>
            <a:ext cx="5970905" cy="5209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525">
              <a:lnSpc>
                <a:spcPct val="152000"/>
              </a:lnSpc>
              <a:spcBef>
                <a:spcPts val="10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Many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industries</a:t>
            </a:r>
            <a:r>
              <a:rPr sz="2000" spc="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search</a:t>
            </a:r>
            <a:r>
              <a:rPr sz="2000" spc="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for</a:t>
            </a:r>
            <a:r>
              <a:rPr sz="2000" spc="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data</a:t>
            </a:r>
            <a:r>
              <a:rPr sz="2000" spc="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through the</a:t>
            </a:r>
            <a:r>
              <a:rPr sz="2000" spc="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use</a:t>
            </a:r>
            <a:r>
              <a:rPr sz="2000" spc="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either </a:t>
            </a:r>
            <a:r>
              <a:rPr sz="2000" spc="-43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basic research,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research,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 both.</a:t>
            </a:r>
            <a:endParaRPr sz="2000">
              <a:latin typeface="Calibri"/>
              <a:cs typeface="Calibri"/>
            </a:endParaRPr>
          </a:p>
          <a:p>
            <a:pPr marL="12700" marR="10160">
              <a:lnSpc>
                <a:spcPct val="152000"/>
              </a:lnSpc>
              <a:spcBef>
                <a:spcPts val="142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1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type</a:t>
            </a:r>
            <a:r>
              <a:rPr sz="2000" spc="1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1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1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they</a:t>
            </a:r>
            <a:r>
              <a:rPr sz="2000" spc="1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use</a:t>
            </a:r>
            <a:r>
              <a:rPr sz="2000" spc="1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depends</a:t>
            </a:r>
            <a:r>
              <a:rPr sz="2000" spc="1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on</a:t>
            </a:r>
            <a:r>
              <a:rPr sz="2000" spc="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what</a:t>
            </a:r>
            <a:r>
              <a:rPr sz="2000" spc="1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1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final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discovery they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want to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make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is.</a:t>
            </a:r>
            <a:endParaRPr sz="2000">
              <a:latin typeface="Calibri"/>
              <a:cs typeface="Calibri"/>
            </a:endParaRPr>
          </a:p>
          <a:p>
            <a:pPr marL="12700" marR="5715">
              <a:lnSpc>
                <a:spcPct val="152000"/>
              </a:lnSpc>
              <a:spcBef>
                <a:spcPts val="1430"/>
              </a:spcBef>
              <a:tabLst>
                <a:tab pos="654685" algn="l"/>
                <a:tab pos="1134110" algn="l"/>
                <a:tab pos="1838325" algn="l"/>
                <a:tab pos="2738755" algn="l"/>
                <a:tab pos="3307079" algn="l"/>
                <a:tab pos="3807460" algn="l"/>
                <a:tab pos="4520565" algn="l"/>
                <a:tab pos="5062855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	are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	caree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s	th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	these	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wo	re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earch  methods:</a:t>
            </a:r>
            <a:endParaRPr sz="2000">
              <a:latin typeface="Calibri"/>
              <a:cs typeface="Calibri"/>
            </a:endParaRPr>
          </a:p>
          <a:p>
            <a:pPr marL="469265" marR="5080" indent="-228600" algn="just">
              <a:lnSpc>
                <a:spcPct val="152700"/>
              </a:lnSpc>
              <a:spcBef>
                <a:spcPts val="1415"/>
              </a:spcBef>
              <a:buSzPct val="50000"/>
              <a:buFont typeface="Symbol"/>
              <a:buChar char=""/>
              <a:tabLst>
                <a:tab pos="469900" algn="l"/>
              </a:tabLst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Researcher: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researcher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may use basic research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analyze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trends,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and,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depending on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industry they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work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in,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may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research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find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solution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problem.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6073520"/>
            <a:ext cx="23158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105"/>
              </a:spcBef>
              <a:buSzPct val="50000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Psychologists:</a:t>
            </a:r>
            <a:r>
              <a:rPr sz="2000" b="1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Basic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24109" y="6073520"/>
            <a:ext cx="9175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18449" y="6073520"/>
            <a:ext cx="5772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helps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70518" y="6073520"/>
            <a:ext cx="14014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psychologists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9153" y="6378930"/>
            <a:ext cx="5509895" cy="18853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2500"/>
              </a:lnSpc>
              <a:spcBef>
                <a:spcPts val="10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understand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different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types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mental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health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conditions,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while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can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help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them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find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possible solutions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help their patients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cope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with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these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conditions.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728826"/>
            <a:ext cx="5742940" cy="6535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665" marR="5080" indent="-228600" algn="just">
              <a:lnSpc>
                <a:spcPct val="152700"/>
              </a:lnSpc>
              <a:spcBef>
                <a:spcPts val="95"/>
              </a:spcBef>
              <a:buSzPct val="50000"/>
              <a:buFont typeface="Symbol"/>
              <a:buChar char=""/>
              <a:tabLst>
                <a:tab pos="241300" algn="l"/>
              </a:tabLst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Market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analysts: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Market research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analysts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use basic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help predict sales trends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-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come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up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with</a:t>
            </a:r>
            <a:r>
              <a:rPr sz="2000" spc="-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new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ways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collect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data</a:t>
            </a:r>
            <a:r>
              <a:rPr sz="2000" spc="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from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customers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for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marketing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strategies.</a:t>
            </a:r>
            <a:endParaRPr sz="2000">
              <a:latin typeface="Calibri"/>
              <a:cs typeface="Calibri"/>
            </a:endParaRPr>
          </a:p>
          <a:p>
            <a:pPr marL="240665" indent="-228600" algn="just">
              <a:lnSpc>
                <a:spcPct val="100000"/>
              </a:lnSpc>
              <a:spcBef>
                <a:spcPts val="1260"/>
              </a:spcBef>
              <a:buSzPct val="50000"/>
              <a:buFont typeface="Symbol"/>
              <a:buChar char=""/>
              <a:tabLst>
                <a:tab pos="241300" algn="l"/>
              </a:tabLst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Research  </a:t>
            </a:r>
            <a:r>
              <a:rPr sz="2000" b="1" spc="1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assistant: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Like</a:t>
            </a:r>
            <a:r>
              <a:rPr sz="2000" spc="107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researchers,  </a:t>
            </a:r>
            <a:r>
              <a:rPr sz="2000" spc="17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 </a:t>
            </a:r>
            <a:r>
              <a:rPr sz="2000" spc="1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endParaRPr sz="2000">
              <a:latin typeface="Calibri"/>
              <a:cs typeface="Calibri"/>
            </a:endParaRPr>
          </a:p>
          <a:p>
            <a:pPr marL="240665" marR="5080" algn="just">
              <a:lnSpc>
                <a:spcPct val="152500"/>
              </a:lnSpc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assistant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may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basic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when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looking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expand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knowledge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an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area of study and applied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research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when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looking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find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resolution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problem.</a:t>
            </a:r>
            <a:endParaRPr sz="2000">
              <a:latin typeface="Calibri"/>
              <a:cs typeface="Calibri"/>
            </a:endParaRPr>
          </a:p>
          <a:p>
            <a:pPr marL="240665" marR="5715" indent="-228600" algn="just">
              <a:lnSpc>
                <a:spcPct val="152400"/>
              </a:lnSpc>
              <a:spcBef>
                <a:spcPts val="15"/>
              </a:spcBef>
              <a:buSzPct val="50000"/>
              <a:buFont typeface="Symbol"/>
              <a:buChar char=""/>
              <a:tabLst>
                <a:tab pos="241300" algn="l"/>
              </a:tabLst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Sociologists: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sociologist often uses basic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when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trying</a:t>
            </a:r>
            <a:r>
              <a:rPr sz="2000" spc="-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learn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more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about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particular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group</a:t>
            </a:r>
            <a:r>
              <a:rPr sz="2000" spc="-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of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people,</a:t>
            </a:r>
            <a:r>
              <a:rPr sz="2000" spc="-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such</a:t>
            </a:r>
            <a:r>
              <a:rPr sz="2000" spc="-7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as</a:t>
            </a:r>
            <a:r>
              <a:rPr sz="2000" spc="-7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middle</a:t>
            </a:r>
            <a:r>
              <a:rPr sz="2000" spc="-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schoolers,</a:t>
            </a:r>
            <a:r>
              <a:rPr sz="2000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-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their</a:t>
            </a:r>
            <a:r>
              <a:rPr sz="2000" spc="-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settings</a:t>
            </a:r>
            <a:r>
              <a:rPr sz="2000" spc="-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may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also use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applied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find solutions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problems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group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faces.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28826"/>
            <a:ext cx="5971540" cy="8356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7620" algn="just">
              <a:lnSpc>
                <a:spcPct val="152300"/>
              </a:lnSpc>
              <a:spcBef>
                <a:spcPts val="105"/>
              </a:spcBef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Businesses benefit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from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this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because it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allows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 them to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detect gaps 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their findings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and obtain primary </a:t>
            </a:r>
            <a:r>
              <a:rPr sz="2000" b="1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information on</a:t>
            </a:r>
            <a:r>
              <a:rPr sz="2000" b="1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target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market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preferences.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Example: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15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can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improve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hiring.</a:t>
            </a:r>
            <a:endParaRPr sz="20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1260"/>
              </a:spcBef>
              <a:buAutoNum type="arabicPeriod"/>
              <a:tabLst>
                <a:tab pos="4699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improves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work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policy.</a:t>
            </a:r>
            <a:endParaRPr sz="20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1250"/>
              </a:spcBef>
              <a:buAutoNum type="arabicPeriod"/>
              <a:tabLst>
                <a:tab pos="4699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identifies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workplace skill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gaps.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Calibri"/>
              <a:cs typeface="Calibri"/>
            </a:endParaRPr>
          </a:p>
          <a:p>
            <a:pPr marL="469265" indent="-228600" algn="just">
              <a:lnSpc>
                <a:spcPct val="100000"/>
              </a:lnSpc>
              <a:buSzPct val="50000"/>
              <a:buFont typeface="Symbol"/>
              <a:buChar char=""/>
              <a:tabLst>
                <a:tab pos="4699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study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education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41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 applied study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used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the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education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field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test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different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ways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teaching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and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find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better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ways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of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teaching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learning.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Before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implementing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new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education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policies, they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are tested 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see how well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they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work,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affect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teaching,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how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classroom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works.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420"/>
              </a:spcBef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b="1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education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uses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quantitative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 qualitative</a:t>
            </a:r>
            <a:r>
              <a:rPr sz="2000" b="1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methods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 to</a:t>
            </a:r>
            <a:r>
              <a:rPr sz="2000" b="1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collect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 data</a:t>
            </a:r>
            <a:r>
              <a:rPr sz="2000" b="1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from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first-hand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sources.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This</a:t>
            </a:r>
            <a:r>
              <a:rPr sz="2000" spc="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information</a:t>
            </a:r>
            <a:r>
              <a:rPr sz="2000" spc="7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7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then</a:t>
            </a:r>
            <a:r>
              <a:rPr sz="2000" spc="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looked</a:t>
            </a:r>
            <a:r>
              <a:rPr sz="2000" spc="1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at</a:t>
            </a:r>
            <a:r>
              <a:rPr sz="2000" spc="7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30350"/>
            <a:ext cx="5970905" cy="7424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525" algn="just">
              <a:lnSpc>
                <a:spcPct val="152000"/>
              </a:lnSpc>
              <a:spcBef>
                <a:spcPts val="10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interpreted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differently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generate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valuable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results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conclusions.</a:t>
            </a:r>
            <a:endParaRPr sz="2000">
              <a:latin typeface="Calibri"/>
              <a:cs typeface="Calibri"/>
            </a:endParaRPr>
          </a:p>
          <a:p>
            <a:pPr marL="12700" marR="6985" algn="just">
              <a:lnSpc>
                <a:spcPct val="152300"/>
              </a:lnSpc>
              <a:spcBef>
                <a:spcPts val="142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Most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 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this field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 done 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develop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test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different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ways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 doing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things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by trying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them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out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different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situations.</a:t>
            </a:r>
            <a:endParaRPr sz="2000">
              <a:latin typeface="Calibri"/>
              <a:cs typeface="Calibri"/>
            </a:endParaRPr>
          </a:p>
          <a:p>
            <a:pPr marL="12700" marR="8890" algn="just">
              <a:lnSpc>
                <a:spcPct val="152000"/>
              </a:lnSpc>
              <a:spcBef>
                <a:spcPts val="142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 is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based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on accurate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observations and descriptions of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the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real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world.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Example:</a:t>
            </a:r>
            <a:endParaRPr sz="2000">
              <a:latin typeface="Calibri"/>
              <a:cs typeface="Calibri"/>
            </a:endParaRPr>
          </a:p>
          <a:p>
            <a:pPr marL="469265" marR="8255" indent="-228600">
              <a:lnSpc>
                <a:spcPct val="152500"/>
              </a:lnSpc>
              <a:spcBef>
                <a:spcPts val="1420"/>
              </a:spcBef>
              <a:buAutoNum type="arabicPeriod"/>
              <a:tabLst>
                <a:tab pos="469900" algn="l"/>
                <a:tab pos="1374775" algn="l"/>
                <a:tab pos="2078355" algn="l"/>
                <a:tab pos="2436495" algn="l"/>
                <a:tab pos="3763010" algn="l"/>
                <a:tab pos="4247515" algn="l"/>
                <a:tab pos="4961890" algn="l"/>
                <a:tab pos="5311775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ap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p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l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ed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u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	to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under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ta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d	the	re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ch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f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onl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  learning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initiatives.</a:t>
            </a:r>
            <a:endParaRPr sz="2000">
              <a:latin typeface="Calibri"/>
              <a:cs typeface="Calibri"/>
            </a:endParaRPr>
          </a:p>
          <a:p>
            <a:pPr marL="469265" marR="5080" indent="-228600">
              <a:lnSpc>
                <a:spcPts val="3670"/>
              </a:lnSpc>
              <a:spcBef>
                <a:spcPts val="325"/>
              </a:spcBef>
              <a:buAutoNum type="arabicPeriod"/>
              <a:tabLst>
                <a:tab pos="4699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study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</a:t>
            </a:r>
            <a:r>
              <a:rPr sz="2000" spc="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promote</a:t>
            </a:r>
            <a:r>
              <a:rPr sz="2000" spc="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teacher-student</a:t>
            </a:r>
            <a:r>
              <a:rPr sz="2000" spc="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classroom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engagement</a:t>
            </a:r>
            <a:endParaRPr sz="20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915"/>
              </a:spcBef>
              <a:buAutoNum type="arabicPeriod"/>
              <a:tabLst>
                <a:tab pos="4699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study on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new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math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program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buSzPct val="50000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study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science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28826"/>
            <a:ext cx="5970905" cy="8176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255" algn="just">
              <a:lnSpc>
                <a:spcPct val="152500"/>
              </a:lnSpc>
              <a:spcBef>
                <a:spcPts val="10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As already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said,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applied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study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often called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scientific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process</a:t>
            </a:r>
            <a:r>
              <a:rPr sz="2000" spc="-11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because</a:t>
            </a:r>
            <a:r>
              <a:rPr sz="2000" spc="-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</a:t>
            </a:r>
            <a:r>
              <a:rPr sz="2000" spc="-1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uses</a:t>
            </a:r>
            <a:r>
              <a:rPr sz="2000" spc="-1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1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available</a:t>
            </a:r>
            <a:r>
              <a:rPr sz="2000" spc="-1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scientific</a:t>
            </a:r>
            <a:r>
              <a:rPr sz="2000" spc="-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tools</a:t>
            </a:r>
            <a:r>
              <a:rPr sz="2000" spc="-1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1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find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answers.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It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can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physics,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microbiology,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thermodynamics,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other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fields.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Example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  <a:p>
            <a:pPr marL="469265" marR="10795" indent="-228600">
              <a:lnSpc>
                <a:spcPct val="152500"/>
              </a:lnSpc>
              <a:spcBef>
                <a:spcPts val="1415"/>
              </a:spcBef>
              <a:buAutoNum type="arabicPeriod"/>
              <a:tabLst>
                <a:tab pos="469900" algn="l"/>
                <a:tab pos="989965" algn="l"/>
                <a:tab pos="1891664" algn="l"/>
                <a:tab pos="2593975" algn="l"/>
                <a:tab pos="2886075" algn="l"/>
                <a:tab pos="3375025" algn="l"/>
                <a:tab pos="3919854" algn="l"/>
                <a:tab pos="4883785" algn="l"/>
                <a:tab pos="5238115" algn="l"/>
                <a:tab pos="5829935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	a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p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pli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d	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tudy	is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u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	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o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pract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ce	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o	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c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	a 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disease.</a:t>
            </a:r>
            <a:endParaRPr sz="2000">
              <a:latin typeface="Calibri"/>
              <a:cs typeface="Calibri"/>
            </a:endParaRPr>
          </a:p>
          <a:p>
            <a:pPr marL="469265" marR="9525" indent="-228600">
              <a:lnSpc>
                <a:spcPct val="152500"/>
              </a:lnSpc>
              <a:spcBef>
                <a:spcPts val="10"/>
              </a:spcBef>
              <a:buAutoNum type="arabicPeriod"/>
              <a:tabLst>
                <a:tab pos="4699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study</a:t>
            </a:r>
            <a:r>
              <a:rPr sz="2000" spc="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put</a:t>
            </a:r>
            <a:r>
              <a:rPr sz="2000" spc="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into</a:t>
            </a:r>
            <a:r>
              <a:rPr sz="2000" spc="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practice</a:t>
            </a:r>
            <a:r>
              <a:rPr sz="2000" spc="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improve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agricultural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practices.</a:t>
            </a:r>
            <a:endParaRPr sz="2000">
              <a:latin typeface="Calibri"/>
              <a:cs typeface="Calibri"/>
            </a:endParaRPr>
          </a:p>
          <a:p>
            <a:pPr marL="469265" marR="5080" indent="-228600">
              <a:lnSpc>
                <a:spcPct val="152000"/>
              </a:lnSpc>
              <a:spcBef>
                <a:spcPts val="15"/>
              </a:spcBef>
              <a:buAutoNum type="arabicPeriod"/>
              <a:tabLst>
                <a:tab pos="469900" algn="l"/>
                <a:tab pos="999490" algn="l"/>
                <a:tab pos="1910714" algn="l"/>
                <a:tab pos="2950845" algn="l"/>
                <a:tab pos="3253740" algn="l"/>
                <a:tab pos="3971925" algn="l"/>
                <a:tab pos="4610100" algn="l"/>
                <a:tab pos="4975225" algn="l"/>
                <a:tab pos="551688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	ap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p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l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ed	re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earch	is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ing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d	to	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est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  laboratory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equipment.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Calibri"/>
              <a:cs typeface="Calibri"/>
            </a:endParaRPr>
          </a:p>
          <a:p>
            <a:pPr marL="469265" indent="-228600" algn="just">
              <a:lnSpc>
                <a:spcPct val="100000"/>
              </a:lnSpc>
              <a:buSzPct val="50000"/>
              <a:buFont typeface="Symbol"/>
              <a:buChar char=""/>
              <a:tabLst>
                <a:tab pos="4699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study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psychology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300"/>
              </a:lnSpc>
              <a:spcBef>
                <a:spcPts val="142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This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research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psychology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researchers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figure out how people act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work, how HR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works,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how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organization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growing and changing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order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come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up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with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solutions.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28826"/>
            <a:ext cx="5971540" cy="8355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52300"/>
              </a:lnSpc>
              <a:spcBef>
                <a:spcPts val="10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</a:t>
            </a:r>
            <a:r>
              <a:rPr sz="2000" spc="-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used</a:t>
            </a:r>
            <a:r>
              <a:rPr sz="2000" spc="-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lot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areas</a:t>
            </a:r>
            <a:r>
              <a:rPr sz="2000" spc="-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where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researchers</a:t>
            </a:r>
            <a:r>
              <a:rPr sz="2000" spc="-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try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figure</a:t>
            </a:r>
            <a:r>
              <a:rPr sz="2000" spc="-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out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how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people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think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then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come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up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with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solutions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that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fit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their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behavior best.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Example:</a:t>
            </a:r>
            <a:endParaRPr sz="2000">
              <a:latin typeface="Calibri"/>
              <a:cs typeface="Calibri"/>
            </a:endParaRPr>
          </a:p>
          <a:p>
            <a:pPr marL="469265" marR="10795" indent="-228600">
              <a:lnSpc>
                <a:spcPct val="152500"/>
              </a:lnSpc>
              <a:spcBef>
                <a:spcPts val="1420"/>
              </a:spcBef>
              <a:buAutoNum type="arabicPeriod"/>
              <a:tabLst>
                <a:tab pos="4699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3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study</a:t>
            </a:r>
            <a:r>
              <a:rPr sz="2000" spc="3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3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figure</a:t>
            </a:r>
            <a:r>
              <a:rPr sz="2000" spc="3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out</a:t>
            </a:r>
            <a:r>
              <a:rPr sz="2000" spc="3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new</a:t>
            </a:r>
            <a:r>
              <a:rPr sz="2000" spc="3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ways</a:t>
            </a:r>
            <a:r>
              <a:rPr sz="2000" spc="3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3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deal</a:t>
            </a:r>
            <a:r>
              <a:rPr sz="2000" spc="3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with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depression.</a:t>
            </a:r>
            <a:endParaRPr sz="2000">
              <a:latin typeface="Calibri"/>
              <a:cs typeface="Calibri"/>
            </a:endParaRPr>
          </a:p>
          <a:p>
            <a:pPr marL="469265" marR="9525" indent="-228600">
              <a:lnSpc>
                <a:spcPts val="3670"/>
              </a:lnSpc>
              <a:spcBef>
                <a:spcPts val="325"/>
              </a:spcBef>
              <a:buAutoNum type="arabicPeriod"/>
              <a:tabLst>
                <a:tab pos="469900" algn="l"/>
                <a:tab pos="1432560" algn="l"/>
                <a:tab pos="2195195" algn="l"/>
                <a:tab pos="2611120" algn="l"/>
                <a:tab pos="3664585" algn="l"/>
                <a:tab pos="4819015" algn="l"/>
                <a:tab pos="570484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ap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p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l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ed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u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	to	i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m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prov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u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’	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rades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by 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emphasizing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practical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education.</a:t>
            </a:r>
            <a:endParaRPr sz="2000">
              <a:latin typeface="Calibri"/>
              <a:cs typeface="Calibri"/>
            </a:endParaRPr>
          </a:p>
          <a:p>
            <a:pPr marL="469265" marR="10160" indent="-228600">
              <a:lnSpc>
                <a:spcPts val="3650"/>
              </a:lnSpc>
              <a:spcBef>
                <a:spcPts val="10"/>
              </a:spcBef>
              <a:buAutoNum type="arabicPeriod"/>
              <a:tabLst>
                <a:tab pos="4699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3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study</a:t>
            </a:r>
            <a:r>
              <a:rPr sz="2000" spc="3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4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create</a:t>
            </a:r>
            <a:r>
              <a:rPr sz="2000" spc="3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3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plan</a:t>
            </a:r>
            <a:r>
              <a:rPr sz="2000" spc="409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4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keep</a:t>
            </a:r>
            <a:r>
              <a:rPr sz="2000" spc="3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employees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coming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work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regularly.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00">
              <a:latin typeface="Calibri"/>
              <a:cs typeface="Calibri"/>
            </a:endParaRPr>
          </a:p>
          <a:p>
            <a:pPr marL="469265" indent="-228600" algn="just">
              <a:lnSpc>
                <a:spcPct val="100000"/>
              </a:lnSpc>
              <a:spcBef>
                <a:spcPts val="5"/>
              </a:spcBef>
              <a:buSzPct val="50000"/>
              <a:buFont typeface="Symbol"/>
              <a:buChar char=""/>
              <a:tabLst>
                <a:tab pos="4699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study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health</a:t>
            </a:r>
            <a:endParaRPr sz="2000">
              <a:latin typeface="Calibri"/>
              <a:cs typeface="Calibri"/>
            </a:endParaRPr>
          </a:p>
          <a:p>
            <a:pPr marL="12700" marR="8255" algn="just">
              <a:lnSpc>
                <a:spcPct val="152400"/>
              </a:lnSpc>
              <a:spcBef>
                <a:spcPts val="1415"/>
              </a:spcBef>
            </a:pP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This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 is</a:t>
            </a:r>
            <a:r>
              <a:rPr sz="2000" b="1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used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 examine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 new</a:t>
            </a:r>
            <a:r>
              <a:rPr sz="2000" b="1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drugs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 the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 medical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industry.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combines scientific knowledge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procedures with personal health experiences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produce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evidence-based results.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Example: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28826"/>
            <a:ext cx="5972175" cy="8176895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469265" indent="-228600">
              <a:lnSpc>
                <a:spcPct val="100000"/>
              </a:lnSpc>
              <a:spcBef>
                <a:spcPts val="1360"/>
              </a:spcBef>
              <a:buAutoNum type="arabicPeriod"/>
              <a:tabLst>
                <a:tab pos="4699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study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heart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surgery</a:t>
            </a:r>
            <a:endParaRPr sz="20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1260"/>
              </a:spcBef>
              <a:buAutoNum type="arabicPeriod"/>
              <a:tabLst>
                <a:tab pos="4699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study to determine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drug’s efficacy.</a:t>
            </a:r>
            <a:endParaRPr sz="20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1245"/>
              </a:spcBef>
              <a:buAutoNum type="arabicPeriod"/>
              <a:tabLst>
                <a:tab pos="4699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 study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medicine’s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adverse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effects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Conclusion</a:t>
            </a:r>
            <a:endParaRPr sz="2000">
              <a:latin typeface="Calibri"/>
              <a:cs typeface="Calibri"/>
            </a:endParaRPr>
          </a:p>
          <a:p>
            <a:pPr marL="12700" marR="7620" algn="just">
              <a:lnSpc>
                <a:spcPct val="152500"/>
              </a:lnSpc>
              <a:spcBef>
                <a:spcPts val="142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important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approach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because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helps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organizations arrive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practical solutions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specific problems while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improving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their productivity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and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output.</a:t>
            </a:r>
            <a:endParaRPr sz="2000">
              <a:latin typeface="Calibri"/>
              <a:cs typeface="Calibri"/>
            </a:endParaRPr>
          </a:p>
          <a:p>
            <a:pPr marL="12700" marR="6985" algn="just">
              <a:lnSpc>
                <a:spcPct val="152500"/>
              </a:lnSpc>
              <a:spcBef>
                <a:spcPts val="140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 research,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unlike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basic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 that focuses on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generating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theories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that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explain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phenomena,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pays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attention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describing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empirical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evidence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with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aim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providing solutions.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300"/>
              </a:lnSpc>
              <a:spcBef>
                <a:spcPts val="142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carrying out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applied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researcher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combines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number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of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qualitative and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quantitative data-gathering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methods,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including questionnaires, observation methods,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interviews.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28826"/>
            <a:ext cx="5974080" cy="80003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985" algn="just">
              <a:lnSpc>
                <a:spcPct val="152300"/>
              </a:lnSpc>
              <a:spcBef>
                <a:spcPts val="10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This</a:t>
            </a:r>
            <a:r>
              <a:rPr sz="2000" spc="-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helps</a:t>
            </a:r>
            <a:r>
              <a:rPr sz="2000" spc="-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researcher</a:t>
            </a:r>
            <a:r>
              <a:rPr sz="2000" spc="-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gather</a:t>
            </a:r>
            <a:r>
              <a:rPr sz="2000" spc="-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empirical</a:t>
            </a:r>
            <a:r>
              <a:rPr sz="2000" spc="-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evidence</a:t>
            </a:r>
            <a:r>
              <a:rPr sz="2000" spc="-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that</a:t>
            </a:r>
            <a:r>
              <a:rPr sz="2000" spc="-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then</a:t>
            </a:r>
            <a:r>
              <a:rPr sz="2000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subjected</a:t>
            </a:r>
            <a:r>
              <a:rPr sz="2000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experimentation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depending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on</a:t>
            </a:r>
            <a:r>
              <a:rPr sz="2000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type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applied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overall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focus.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Conclusion</a:t>
            </a:r>
            <a:endParaRPr sz="2000">
              <a:latin typeface="Calibri"/>
              <a:cs typeface="Calibri"/>
            </a:endParaRPr>
          </a:p>
          <a:p>
            <a:pPr marL="12700" marR="5715" algn="just">
              <a:lnSpc>
                <a:spcPct val="152500"/>
              </a:lnSpc>
              <a:spcBef>
                <a:spcPts val="142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important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way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do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because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helps organizations find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real-world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solutions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specific problems while also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increasing their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output and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productivity.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In contrast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basic research, which focuses </a:t>
            </a:r>
            <a:r>
              <a:rPr sz="2000" b="1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on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making theories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that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explain things,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applied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b="1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focuses</a:t>
            </a:r>
            <a:r>
              <a:rPr sz="2000" b="1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on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describing</a:t>
            </a:r>
            <a:r>
              <a:rPr sz="2000" b="1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evidence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find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solutions.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41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 study,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researcher uses qualitative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quantitative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methods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collect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data,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such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as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questionnaires, interviews, and observation methods.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helps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researcher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collect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real-world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evidence,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which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tested, depending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on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 type of applied research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and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main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focus.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28826"/>
            <a:ext cx="5972175" cy="5660909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 marR="6985" algn="just">
              <a:lnSpc>
                <a:spcPct val="152300"/>
              </a:lnSpc>
              <a:spcBef>
                <a:spcPts val="1420"/>
              </a:spcBef>
            </a:pP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topic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applied</a:t>
            </a:r>
            <a:r>
              <a:rPr sz="2000" spc="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covers</a:t>
            </a:r>
            <a:r>
              <a:rPr sz="2000" spc="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range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 smtClean="0">
                <a:solidFill>
                  <a:srgbClr val="242424"/>
                </a:solidFill>
                <a:latin typeface="Calibri"/>
                <a:cs typeface="Calibri"/>
              </a:rPr>
              <a:t>of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 interrelated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issues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such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 smtClean="0">
                <a:solidFill>
                  <a:srgbClr val="242424"/>
                </a:solidFill>
                <a:latin typeface="Calibri"/>
                <a:cs typeface="Calibri"/>
              </a:rPr>
              <a:t>as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 dealing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with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intellectual </a:t>
            </a:r>
            <a:r>
              <a:rPr sz="2000" spc="-44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property,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commercial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funding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sources,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staff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capability,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research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 ethics,</a:t>
            </a:r>
            <a:r>
              <a:rPr sz="2000" spc="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income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streams.</a:t>
            </a:r>
            <a:endParaRPr sz="2000" dirty="0" smtClean="0">
              <a:latin typeface="Calibri"/>
              <a:cs typeface="Calibri"/>
            </a:endParaRPr>
          </a:p>
          <a:p>
            <a:pPr marL="12700" marR="5080" algn="just">
              <a:lnSpc>
                <a:spcPct val="152200"/>
              </a:lnSpc>
              <a:spcBef>
                <a:spcPts val="1425"/>
              </a:spcBef>
            </a:pP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As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part of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teaching </a:t>
            </a:r>
            <a:r>
              <a:rPr sz="2000" spc="-10" dirty="0" smtClean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learning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experience,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there are </a:t>
            </a:r>
            <a:r>
              <a:rPr sz="2000" spc="-44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six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key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questions that focus </a:t>
            </a:r>
            <a:r>
              <a:rPr sz="2000" spc="-10" dirty="0" smtClean="0">
                <a:solidFill>
                  <a:srgbClr val="242424"/>
                </a:solidFill>
                <a:latin typeface="Calibri"/>
                <a:cs typeface="Calibri"/>
              </a:rPr>
              <a:t>on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lines </a:t>
            </a:r>
            <a:r>
              <a:rPr sz="2000" spc="-10" dirty="0" smtClean="0">
                <a:solidFill>
                  <a:srgbClr val="242424"/>
                </a:solidFill>
                <a:latin typeface="Calibri"/>
                <a:cs typeface="Calibri"/>
              </a:rPr>
              <a:t>of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inquiry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applied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research:</a:t>
            </a:r>
            <a:endParaRPr sz="2000" dirty="0" smtClean="0">
              <a:latin typeface="Calibri"/>
              <a:cs typeface="Calibri"/>
            </a:endParaRPr>
          </a:p>
          <a:p>
            <a:pPr marL="469265" marR="8890" indent="-228600" algn="just">
              <a:lnSpc>
                <a:spcPct val="152600"/>
              </a:lnSpc>
              <a:spcBef>
                <a:spcPts val="1415"/>
              </a:spcBef>
              <a:buSzPct val="50000"/>
              <a:buFont typeface="Symbol"/>
              <a:buChar char=""/>
              <a:tabLst>
                <a:tab pos="469900" algn="l"/>
              </a:tabLst>
            </a:pP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How does applied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contribute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innovation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in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 teaching</a:t>
            </a:r>
            <a:r>
              <a:rPr sz="2000" spc="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learning?</a:t>
            </a:r>
            <a:endParaRPr sz="2000" dirty="0" smtClean="0">
              <a:latin typeface="Calibri"/>
              <a:cs typeface="Calibri"/>
            </a:endParaRPr>
          </a:p>
          <a:p>
            <a:pPr marL="469265" marR="6350" indent="-228600" algn="just">
              <a:lnSpc>
                <a:spcPts val="3670"/>
              </a:lnSpc>
              <a:spcBef>
                <a:spcPts val="125"/>
              </a:spcBef>
              <a:buSzPct val="50000"/>
              <a:buFont typeface="Symbol"/>
              <a:buChar char=""/>
              <a:tabLst>
                <a:tab pos="469900" algn="l"/>
              </a:tabLst>
            </a:pP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How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does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assist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students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in </a:t>
            </a:r>
            <a:r>
              <a:rPr sz="2000" spc="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developing</a:t>
            </a:r>
            <a:r>
              <a:rPr sz="2000" spc="-1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real-world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skills?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2172970"/>
            <a:ext cx="5970905" cy="73071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000" b="1" spc="-5" dirty="0" smtClean="0">
                <a:solidFill>
                  <a:srgbClr val="242424"/>
                </a:solidFill>
                <a:latin typeface="Calibri"/>
                <a:cs typeface="Calibri"/>
              </a:rPr>
              <a:t>The element of a research paper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2000" b="1" spc="-5" dirty="0">
              <a:solidFill>
                <a:srgbClr val="242424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000" b="1" spc="-5" dirty="0" smtClean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lang="en-US" sz="2000" b="1" spc="-5" dirty="0" smtClean="0">
                <a:solidFill>
                  <a:srgbClr val="242424"/>
                </a:solidFill>
                <a:latin typeface="Calibri"/>
                <a:cs typeface="Calibri"/>
              </a:rPr>
              <a:t>most important  part is the </a:t>
            </a:r>
            <a:r>
              <a:rPr sz="2000" b="1" spc="-5" dirty="0" smtClean="0">
                <a:solidFill>
                  <a:srgbClr val="FF0000"/>
                </a:solidFill>
                <a:latin typeface="Calibri"/>
                <a:cs typeface="Calibri"/>
              </a:rPr>
              <a:t>Conclusion</a:t>
            </a:r>
            <a:endParaRPr sz="2000" dirty="0">
              <a:solidFill>
                <a:srgbClr val="FF0000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en-US" sz="2000" dirty="0" smtClean="0">
                <a:solidFill>
                  <a:srgbClr val="FF0000"/>
                </a:solidFill>
                <a:latin typeface="Calibri"/>
                <a:cs typeface="Calibri"/>
              </a:rPr>
              <a:t>How to w</a:t>
            </a:r>
            <a:r>
              <a:rPr sz="2000" dirty="0" smtClean="0">
                <a:solidFill>
                  <a:srgbClr val="FF0000"/>
                </a:solidFill>
                <a:latin typeface="Calibri"/>
                <a:cs typeface="Calibri"/>
              </a:rPr>
              <a:t>rite</a:t>
            </a:r>
            <a:r>
              <a:rPr sz="2000" spc="-1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conclusion.</a:t>
            </a:r>
            <a:endParaRPr sz="2000" dirty="0">
              <a:solidFill>
                <a:srgbClr val="FF0000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5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Dr.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Mahmoud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Rabbah,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25/2/2023</a:t>
            </a:r>
            <a:endParaRPr sz="2000" dirty="0"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42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Writing the conclusion for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your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 paper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can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hardest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part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research.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Concluding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paragraphs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should be clear and summarize what you have presented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your paper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without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seeming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redundant.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effective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closing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paragraph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can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also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impact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what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have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presented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 your research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paper.</a:t>
            </a:r>
            <a:endParaRPr sz="2000" dirty="0"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41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Writing your conclusion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your research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paper can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important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reminding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readers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strength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impact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your argument.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Concluding statements can also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refocus</a:t>
            </a:r>
            <a:r>
              <a:rPr sz="2000" spc="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reader's</a:t>
            </a:r>
            <a:r>
              <a:rPr sz="2000" spc="1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attention</a:t>
            </a:r>
            <a:r>
              <a:rPr sz="2000" spc="1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on</a:t>
            </a:r>
            <a:r>
              <a:rPr sz="2000" spc="1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1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most</a:t>
            </a:r>
            <a:r>
              <a:rPr sz="2000" spc="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critical</a:t>
            </a:r>
            <a:r>
              <a:rPr sz="2000" spc="1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points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28826"/>
            <a:ext cx="5972810" cy="80016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255" algn="just">
              <a:lnSpc>
                <a:spcPct val="152500"/>
              </a:lnSpc>
              <a:spcBef>
                <a:spcPts val="10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 evidence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supporting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your argument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position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your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research.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Conclusions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can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serve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as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basis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continuing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research,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generating new ideas for solving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problem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you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highlighted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your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paper,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offering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new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approaches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topic.</a:t>
            </a:r>
            <a:endParaRPr sz="2000">
              <a:latin typeface="Calibri"/>
              <a:cs typeface="Calibri"/>
            </a:endParaRPr>
          </a:p>
          <a:p>
            <a:pPr marL="12700" marR="8255" algn="just">
              <a:lnSpc>
                <a:spcPct val="152000"/>
              </a:lnSpc>
              <a:spcBef>
                <a:spcPts val="143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When writing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your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conclusion, you can consider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steps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below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help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 get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started: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Rephrase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topic.</a:t>
            </a:r>
            <a:endParaRPr sz="20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1260"/>
              </a:spcBef>
              <a:buAutoNum type="arabicPeriod"/>
              <a:tabLst>
                <a:tab pos="4699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Restate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thesis.</a:t>
            </a:r>
            <a:endParaRPr sz="20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1260"/>
              </a:spcBef>
              <a:buAutoNum type="arabicPeriod"/>
              <a:tabLst>
                <a:tab pos="4699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summarize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main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points.</a:t>
            </a:r>
            <a:endParaRPr sz="20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1260"/>
              </a:spcBef>
              <a:buAutoNum type="arabicPeriod"/>
              <a:tabLst>
                <a:tab pos="4699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State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significance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consequences.</a:t>
            </a:r>
            <a:endParaRPr sz="20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1260"/>
              </a:spcBef>
              <a:buAutoNum type="arabicPeriod"/>
              <a:tabLst>
                <a:tab pos="4699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Seal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your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ideas.</a:t>
            </a:r>
            <a:endParaRPr sz="2000">
              <a:latin typeface="Calibri"/>
              <a:cs typeface="Calibri"/>
            </a:endParaRPr>
          </a:p>
          <a:p>
            <a:pPr marL="469265" indent="-228600" algn="just">
              <a:lnSpc>
                <a:spcPct val="100000"/>
              </a:lnSpc>
              <a:spcBef>
                <a:spcPts val="1250"/>
              </a:spcBef>
              <a:buAutoNum type="arabicPeriod"/>
              <a:tabLst>
                <a:tab pos="4699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Rephrase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your</a:t>
            </a:r>
            <a:r>
              <a:rPr sz="2000" spc="-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topic.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700"/>
              </a:lnSpc>
              <a:spcBef>
                <a:spcPts val="141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Your first step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when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writing your conclusion should be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restate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your research topic. One sentence can be enough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</a:t>
            </a:r>
            <a:r>
              <a:rPr sz="2000" spc="-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restate</a:t>
            </a:r>
            <a:r>
              <a:rPr sz="2000" spc="-1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1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topic</a:t>
            </a:r>
            <a:r>
              <a:rPr sz="2000" spc="-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-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explain</a:t>
            </a:r>
            <a:r>
              <a:rPr sz="2000" spc="-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why</a:t>
            </a:r>
            <a:r>
              <a:rPr sz="2000" spc="-1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your</a:t>
            </a:r>
            <a:r>
              <a:rPr sz="2000" spc="-1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topic</a:t>
            </a:r>
            <a:r>
              <a:rPr sz="2000" spc="-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-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essential.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28826"/>
            <a:ext cx="5972175" cy="8355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8890" algn="just">
              <a:lnSpc>
                <a:spcPct val="152300"/>
              </a:lnSpc>
              <a:spcBef>
                <a:spcPts val="10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This part of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your conclusion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should be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clear and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concise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and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state only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most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essential information.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Here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 an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example:</a:t>
            </a:r>
            <a:endParaRPr sz="2000">
              <a:latin typeface="Calibri"/>
              <a:cs typeface="Calibri"/>
            </a:endParaRPr>
          </a:p>
          <a:p>
            <a:pPr marL="12700" marR="6350" algn="just">
              <a:lnSpc>
                <a:spcPct val="152600"/>
              </a:lnSpc>
              <a:spcBef>
                <a:spcPts val="141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"The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increase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water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pollution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since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2010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has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contributed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decline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aquatic wildlife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well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as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an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increase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unsafe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drinking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water."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50">
              <a:latin typeface="Calibri"/>
              <a:cs typeface="Calibri"/>
            </a:endParaRPr>
          </a:p>
          <a:p>
            <a:pPr marL="469265" indent="-228600" algn="just">
              <a:lnSpc>
                <a:spcPct val="100000"/>
              </a:lnSpc>
              <a:buAutoNum type="arabicPeriod" startAt="2"/>
              <a:tabLst>
                <a:tab pos="4699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Rewrite</a:t>
            </a:r>
            <a:r>
              <a:rPr sz="2000" spc="-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thesis.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41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Next,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reformulate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thesis of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your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paper.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can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do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this</a:t>
            </a:r>
            <a:r>
              <a:rPr sz="2000" spc="-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by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revising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original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thesis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submitted</a:t>
            </a:r>
            <a:r>
              <a:rPr sz="2000" spc="-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your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essay's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introduction.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thesis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statement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conclusion</a:t>
            </a:r>
            <a:r>
              <a:rPr sz="2000" spc="-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should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worded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differently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than</a:t>
            </a:r>
            <a:r>
              <a:rPr sz="2000" spc="-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one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wrote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introduction.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This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item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can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also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effectively</a:t>
            </a:r>
            <a:r>
              <a:rPr sz="2000" spc="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written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one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sentence.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Here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an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example:</a:t>
            </a:r>
            <a:endParaRPr sz="2000">
              <a:latin typeface="Calibri"/>
              <a:cs typeface="Calibri"/>
            </a:endParaRPr>
          </a:p>
          <a:p>
            <a:pPr marL="12700" marR="6350" algn="just">
              <a:lnSpc>
                <a:spcPct val="152000"/>
              </a:lnSpc>
              <a:spcBef>
                <a:spcPts val="143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"Clean</a:t>
            </a:r>
            <a:r>
              <a:rPr sz="2000" spc="-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water</a:t>
            </a:r>
            <a:r>
              <a:rPr sz="2000" spc="-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-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essential</a:t>
            </a:r>
            <a:r>
              <a:rPr sz="2000" spc="-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maintaining</a:t>
            </a:r>
            <a:r>
              <a:rPr sz="2000" spc="-7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ecological</a:t>
            </a:r>
            <a:r>
              <a:rPr sz="2000" spc="-1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balance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protecting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public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health."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Calibri"/>
              <a:cs typeface="Calibri"/>
            </a:endParaRPr>
          </a:p>
          <a:p>
            <a:pPr marL="469265" indent="-228600" algn="just">
              <a:lnSpc>
                <a:spcPct val="100000"/>
              </a:lnSpc>
              <a:buAutoNum type="arabicPeriod" startAt="3"/>
              <a:tabLst>
                <a:tab pos="4699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Summarize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main points of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your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28826"/>
            <a:ext cx="5970270" cy="73571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2500"/>
              </a:lnSpc>
              <a:spcBef>
                <a:spcPts val="10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Next,</a:t>
            </a:r>
            <a:r>
              <a:rPr sz="2000" spc="-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</a:t>
            </a:r>
            <a:r>
              <a:rPr sz="2000" spc="-7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can</a:t>
            </a:r>
            <a:r>
              <a:rPr sz="2000" spc="-7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summarize</a:t>
            </a:r>
            <a:r>
              <a:rPr sz="2000" spc="-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7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main</a:t>
            </a:r>
            <a:r>
              <a:rPr sz="2000" spc="-7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points</a:t>
            </a:r>
            <a:r>
              <a:rPr sz="2000" spc="-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-7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your</a:t>
            </a:r>
            <a:r>
              <a:rPr sz="2000" spc="-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paper. It pays to read your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paper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second time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select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only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most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relevant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facts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and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arguments.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only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need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include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main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arguments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facts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presented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paper.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 purpose of summarizing key </a:t>
            </a:r>
            <a:r>
              <a:rPr sz="2000" spc="-4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points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 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remind the reader of the importance of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topic. Here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an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example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help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show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how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do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this:</a:t>
            </a:r>
            <a:endParaRPr sz="2000">
              <a:latin typeface="Calibri"/>
              <a:cs typeface="Calibri"/>
            </a:endParaRPr>
          </a:p>
          <a:p>
            <a:pPr marL="12700" marR="5715" algn="just">
              <a:lnSpc>
                <a:spcPct val="152500"/>
              </a:lnSpc>
              <a:spcBef>
                <a:spcPts val="141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"As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sugar cultivation increases, more pollutants enter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fresh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water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supply."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"This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increase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pollution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has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contributed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massive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decline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marine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life,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fish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mortality, and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increase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respiratory diseases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among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neighborhood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population,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has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also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contributed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lack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of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clean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drinking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water."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4.</a:t>
            </a:r>
            <a:r>
              <a:rPr sz="2000" spc="-1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k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m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po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tan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c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fi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n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gs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f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t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main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points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28826"/>
            <a:ext cx="5972810" cy="73571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2500"/>
              </a:lnSpc>
              <a:spcBef>
                <a:spcPts val="10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After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have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discussed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main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points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your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argument,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can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present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the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importance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those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points. For example,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after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stating the main points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made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-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your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argument,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might</a:t>
            </a:r>
            <a:r>
              <a:rPr sz="2000" spc="-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discuss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how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your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topic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influences</a:t>
            </a:r>
            <a:r>
              <a:rPr sz="2000" spc="-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-1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particular</a:t>
            </a:r>
            <a:r>
              <a:rPr sz="2000" spc="-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outcome.</a:t>
            </a:r>
            <a:r>
              <a:rPr sz="2000" spc="-1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Likewise,</a:t>
            </a:r>
            <a:r>
              <a:rPr sz="2000" spc="-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</a:t>
            </a:r>
            <a:r>
              <a:rPr sz="2000" spc="-1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can</a:t>
            </a:r>
            <a:r>
              <a:rPr sz="2000" spc="-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provide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results of studies or other findings that help bring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more focus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how you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are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presenting the importance of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your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information. Here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is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 example: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41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"Environmental scientists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 marine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biologists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continue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measure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water quality, and researchers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continue to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find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ways to combat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pollution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runoff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from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commercial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farms."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"In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future, environmentalists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hope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that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this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will result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reduction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concentration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of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pollutants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our freshwater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systems."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5.</a:t>
            </a:r>
            <a:r>
              <a:rPr sz="2000" spc="-1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Wrap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up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y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o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thoughts.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28826"/>
            <a:ext cx="5973445" cy="817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160" algn="just">
              <a:lnSpc>
                <a:spcPct val="152500"/>
              </a:lnSpc>
              <a:spcBef>
                <a:spcPts val="10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After your conclusion, you can create a call to action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develop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idea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get readers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think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more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about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argument.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can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also use this sentence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answer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any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questions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left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unanswered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paragraphs.</a:t>
            </a:r>
            <a:endParaRPr sz="2000" dirty="0"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40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"If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cannot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combat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ill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effects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commercial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agriculture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on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our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clean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water,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freshwater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ecosystems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drinking water supplies will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certainly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 diminished."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"More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 and innovation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needed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keep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our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water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clean</a:t>
            </a:r>
            <a:r>
              <a:rPr sz="2000" spc="-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while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still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supporting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agricultural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needs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of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our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economy."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en-US" sz="2000" dirty="0" smtClean="0">
                <a:solidFill>
                  <a:srgbClr val="FF0000"/>
                </a:solidFill>
                <a:cs typeface="Calibri"/>
              </a:rPr>
              <a:t>Introduction</a:t>
            </a:r>
            <a:endParaRPr sz="20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10160" algn="just">
              <a:lnSpc>
                <a:spcPct val="152300"/>
              </a:lnSpc>
              <a:spcBef>
                <a:spcPts val="142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introduction for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essay or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paper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first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paragraph,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which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explains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topic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and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prepares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the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reader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work.</a:t>
            </a:r>
            <a:endParaRPr sz="2000" dirty="0">
              <a:latin typeface="Calibri"/>
              <a:cs typeface="Calibri"/>
            </a:endParaRPr>
          </a:p>
          <a:p>
            <a:pPr marL="12700" marR="11430" algn="just">
              <a:lnSpc>
                <a:spcPct val="152500"/>
              </a:lnSpc>
              <a:spcBef>
                <a:spcPts val="141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Because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it’s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responsible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for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both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reader’s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first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impression</a:t>
            </a:r>
            <a:r>
              <a:rPr sz="2000" spc="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setting</a:t>
            </a:r>
            <a:r>
              <a:rPr sz="2000" spc="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stage</a:t>
            </a:r>
            <a:r>
              <a:rPr sz="2000" spc="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for</a:t>
            </a:r>
            <a:r>
              <a:rPr sz="2000" spc="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rest</a:t>
            </a:r>
            <a:r>
              <a:rPr sz="2000" spc="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work,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30350"/>
            <a:ext cx="5974715" cy="8355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065" algn="just">
              <a:lnSpc>
                <a:spcPct val="152000"/>
              </a:lnSpc>
              <a:spcBef>
                <a:spcPts val="10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introduction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paragraph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arguably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most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important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paragraph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work.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41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Knowing</a:t>
            </a:r>
            <a:r>
              <a:rPr sz="2000" spc="-7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how</a:t>
            </a:r>
            <a:r>
              <a:rPr sz="2000" spc="-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7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write</a:t>
            </a:r>
            <a:r>
              <a:rPr sz="2000" spc="-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</a:t>
            </a:r>
            <a:r>
              <a:rPr sz="2000" spc="-7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introduction</a:t>
            </a:r>
            <a:r>
              <a:rPr sz="2000" spc="-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paragraph</a:t>
            </a:r>
            <a:r>
              <a:rPr sz="2000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-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-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great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skill, not just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for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writers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but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for students and researchers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well. Here,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we explain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everything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need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know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write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best introduction,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such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what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include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 a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step-by-step process, with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some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introduction paragraph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examples.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What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include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introduction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buSzPct val="50000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hook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capture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reader’s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attention</a:t>
            </a:r>
            <a:endParaRPr sz="20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1260"/>
              </a:spcBef>
              <a:buSzPct val="50000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Background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information for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context</a:t>
            </a:r>
            <a:endParaRPr sz="2000">
              <a:latin typeface="Calibri"/>
              <a:cs typeface="Calibri"/>
            </a:endParaRPr>
          </a:p>
          <a:p>
            <a:pPr marL="469265" marR="10160" indent="-228600">
              <a:lnSpc>
                <a:spcPct val="152000"/>
              </a:lnSpc>
              <a:spcBef>
                <a:spcPts val="15"/>
              </a:spcBef>
              <a:buSzPct val="50000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3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clearly</a:t>
            </a:r>
            <a:r>
              <a:rPr sz="2000" spc="3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defined</a:t>
            </a:r>
            <a:r>
              <a:rPr sz="2000" spc="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u="heavy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2"/>
              </a:rPr>
              <a:t>thesis</a:t>
            </a:r>
            <a:r>
              <a:rPr sz="2000" u="heavy" spc="320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000" u="heavy" spc="-5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2"/>
              </a:rPr>
              <a:t>statement</a:t>
            </a:r>
            <a:r>
              <a:rPr sz="2000" spc="15" dirty="0">
                <a:solidFill>
                  <a:srgbClr val="242424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</a:t>
            </a:r>
            <a:r>
              <a:rPr sz="2000" spc="3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main</a:t>
            </a:r>
            <a:r>
              <a:rPr sz="2000" spc="3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point</a:t>
            </a:r>
            <a:r>
              <a:rPr sz="2000" spc="3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 </a:t>
            </a:r>
            <a:r>
              <a:rPr sz="2000" spc="-43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your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paper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How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write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hook</a:t>
            </a:r>
            <a:endParaRPr sz="2000">
              <a:latin typeface="Calibri"/>
              <a:cs typeface="Calibri"/>
            </a:endParaRPr>
          </a:p>
          <a:p>
            <a:pPr marL="12700" marR="8890" algn="just">
              <a:lnSpc>
                <a:spcPct val="152500"/>
              </a:lnSpc>
              <a:spcBef>
                <a:spcPts val="141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 hook refers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anything that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grabs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(or "hooks")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your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reader’s</a:t>
            </a:r>
            <a:r>
              <a:rPr sz="2000" spc="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attention</a:t>
            </a:r>
            <a:r>
              <a:rPr sz="2000" spc="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makes</a:t>
            </a:r>
            <a:r>
              <a:rPr sz="2000" spc="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them</a:t>
            </a:r>
            <a:r>
              <a:rPr sz="2000" spc="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interested.</a:t>
            </a:r>
            <a:r>
              <a:rPr sz="2000" spc="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This</a:t>
            </a:r>
            <a:r>
              <a:rPr sz="2000" spc="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could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30350"/>
            <a:ext cx="5972810" cy="6957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430" algn="just">
              <a:lnSpc>
                <a:spcPct val="152000"/>
              </a:lnSpc>
              <a:spcBef>
                <a:spcPts val="10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mystery,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such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posing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question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and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only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answering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it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at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end of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your paper.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300"/>
              </a:lnSpc>
              <a:spcBef>
                <a:spcPts val="142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could be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shocking statistic—something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that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makes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your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reader rethink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what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they thought they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knew and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become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curious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more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information.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Hooks can be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even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more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creative.</a:t>
            </a:r>
            <a:endParaRPr sz="2000">
              <a:latin typeface="Calibri"/>
              <a:cs typeface="Calibri"/>
            </a:endParaRPr>
          </a:p>
          <a:p>
            <a:pPr marL="12700" marR="9525" algn="just">
              <a:lnSpc>
                <a:spcPct val="152300"/>
              </a:lnSpc>
              <a:spcBef>
                <a:spcPts val="142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Some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papers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start with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story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present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complicated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topics in 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way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that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someone with little experience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can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understand.</a:t>
            </a:r>
            <a:endParaRPr sz="2000">
              <a:latin typeface="Calibri"/>
              <a:cs typeface="Calibri"/>
            </a:endParaRPr>
          </a:p>
          <a:p>
            <a:pPr marL="12700" marR="8255" algn="just">
              <a:lnSpc>
                <a:spcPct val="152500"/>
              </a:lnSpc>
              <a:spcBef>
                <a:spcPts val="141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Likewise,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many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writers opt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use personal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anecdotes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show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more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human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side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and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spark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emotional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connection with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reader.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When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all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else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fails,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you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can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touching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quote.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28826"/>
            <a:ext cx="5969635" cy="141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52300"/>
              </a:lnSpc>
              <a:spcBef>
                <a:spcPts val="10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If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you’re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having</a:t>
            </a:r>
            <a:r>
              <a:rPr sz="2000" spc="-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trouble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putting</a:t>
            </a:r>
            <a:r>
              <a:rPr sz="2000" spc="-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your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thoughts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into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words,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maybe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one of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great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minds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history has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already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said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it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well.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3102991"/>
            <a:ext cx="5972175" cy="5516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How</a:t>
            </a:r>
            <a:r>
              <a:rPr sz="2000" b="1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do</a:t>
            </a:r>
            <a:r>
              <a:rPr sz="2000" b="1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add</a:t>
            </a:r>
            <a:r>
              <a:rPr sz="2000" b="1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background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information?</a:t>
            </a:r>
            <a:endParaRPr sz="2000">
              <a:latin typeface="Calibri"/>
              <a:cs typeface="Calibri"/>
            </a:endParaRPr>
          </a:p>
          <a:p>
            <a:pPr marL="12700" marR="8890" algn="just">
              <a:lnSpc>
                <a:spcPct val="152200"/>
              </a:lnSpc>
              <a:spcBef>
                <a:spcPts val="142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Not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every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paper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requires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background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knowledge,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but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sometimes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your reader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needs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catch up or understand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the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context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before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make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your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original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points.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42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If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you’re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writing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about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something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factual,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such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scientific or historical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paper, you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may need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provide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small lesson on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basics. For example,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if you’re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writing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about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 conflict between ancient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Egypt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 Nubia, you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might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want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establish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time period and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where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each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party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was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located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geographically.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Just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don’t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give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too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much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away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introduction.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713"/>
            <a:ext cx="5972810" cy="7267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general, introductions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should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be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short.</a:t>
            </a:r>
            <a:endParaRPr sz="2000">
              <a:latin typeface="Calibri"/>
              <a:cs typeface="Calibri"/>
            </a:endParaRPr>
          </a:p>
          <a:p>
            <a:pPr marL="12700" marR="9525" algn="just">
              <a:lnSpc>
                <a:spcPct val="152300"/>
              </a:lnSpc>
              <a:spcBef>
                <a:spcPts val="142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If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topic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requires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extensive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background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understand, it’s best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dedicate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few paragraphs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this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after</a:t>
            </a:r>
            <a:r>
              <a:rPr sz="2000" b="1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introduction.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How</a:t>
            </a:r>
            <a:r>
              <a:rPr sz="2000" b="1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do</a:t>
            </a:r>
            <a:r>
              <a:rPr sz="2000" b="1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you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write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thesis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statement?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200"/>
              </a:lnSpc>
              <a:spcBef>
                <a:spcPts val="142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Every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good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introduction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needs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 </a:t>
            </a:r>
            <a:r>
              <a:rPr sz="2000" u="heavy" spc="-10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2"/>
              </a:rPr>
              <a:t>thesis</a:t>
            </a:r>
            <a:r>
              <a:rPr sz="2000" u="heavy" spc="-5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2"/>
              </a:rPr>
              <a:t> statement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sentence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that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clearly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concisely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explains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main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topic.</a:t>
            </a:r>
            <a:endParaRPr sz="2000">
              <a:latin typeface="Calibri"/>
              <a:cs typeface="Calibri"/>
            </a:endParaRPr>
          </a:p>
          <a:p>
            <a:pPr marL="12700" marR="8890" algn="just">
              <a:lnSpc>
                <a:spcPct val="152300"/>
              </a:lnSpc>
              <a:spcBef>
                <a:spcPts val="142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Thesis statements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are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often just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brief summary of your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entire</a:t>
            </a:r>
            <a:r>
              <a:rPr sz="2000" spc="-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paper,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including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your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argument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point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-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view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for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personal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essays.</a:t>
            </a:r>
            <a:endParaRPr sz="2000">
              <a:latin typeface="Calibri"/>
              <a:cs typeface="Calibri"/>
            </a:endParaRPr>
          </a:p>
          <a:p>
            <a:pPr marL="12700" marR="8255" algn="just">
              <a:lnSpc>
                <a:spcPct val="152600"/>
              </a:lnSpc>
              <a:spcBef>
                <a:spcPts val="141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example,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if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your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paper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about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whether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viewing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violent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cartoons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impacts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real-life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violence,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your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thesis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statement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could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be: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728826"/>
            <a:ext cx="5741670" cy="3744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5715" indent="-228600">
              <a:lnSpc>
                <a:spcPct val="152500"/>
              </a:lnSpc>
              <a:spcBef>
                <a:spcPts val="100"/>
              </a:spcBef>
              <a:buSzPct val="50000"/>
              <a:buFont typeface="Symbol"/>
              <a:buChar char=""/>
              <a:tabLst>
                <a:tab pos="240665" algn="l"/>
                <a:tab pos="241300" algn="l"/>
                <a:tab pos="917575" algn="l"/>
                <a:tab pos="1611630" algn="l"/>
                <a:tab pos="2579370" algn="l"/>
                <a:tab pos="3672840" algn="l"/>
                <a:tab pos="4960620" algn="l"/>
                <a:tab pos="5382895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Ho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doe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s	ap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p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l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ed	re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earch	co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tr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spc="10" dirty="0">
                <a:solidFill>
                  <a:srgbClr val="242424"/>
                </a:solidFill>
                <a:latin typeface="Calibri"/>
                <a:cs typeface="Calibri"/>
              </a:rPr>
              <a:t>b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	to	t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  reputation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of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institution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or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courses?</a:t>
            </a:r>
            <a:endParaRPr sz="2000">
              <a:latin typeface="Calibri"/>
              <a:cs typeface="Calibri"/>
            </a:endParaRPr>
          </a:p>
          <a:p>
            <a:pPr marL="240665" marR="5715" indent="-228600">
              <a:lnSpc>
                <a:spcPts val="3670"/>
              </a:lnSpc>
              <a:spcBef>
                <a:spcPts val="320"/>
              </a:spcBef>
              <a:buSzPct val="50000"/>
              <a:buFont typeface="Symbol"/>
              <a:buChar char=""/>
              <a:tabLst>
                <a:tab pos="240665" algn="l"/>
                <a:tab pos="241300" algn="l"/>
                <a:tab pos="845819" algn="l"/>
                <a:tab pos="1243330" algn="l"/>
                <a:tab pos="2534920" algn="l"/>
                <a:tab pos="3319145" algn="l"/>
                <a:tab pos="3838575" algn="l"/>
                <a:tab pos="4674235" algn="l"/>
                <a:tab pos="526923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Ho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o	inst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t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ution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s	create	and	exp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l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oi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	l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nk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s	w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 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industry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partners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applied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projects?</a:t>
            </a:r>
            <a:endParaRPr sz="2000">
              <a:latin typeface="Calibri"/>
              <a:cs typeface="Calibri"/>
            </a:endParaRPr>
          </a:p>
          <a:p>
            <a:pPr marL="240665" marR="5715" indent="-228600">
              <a:lnSpc>
                <a:spcPts val="3660"/>
              </a:lnSpc>
              <a:buSzPct val="50000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How</a:t>
            </a:r>
            <a:r>
              <a:rPr sz="2000" spc="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can</a:t>
            </a:r>
            <a:r>
              <a:rPr sz="2000" spc="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improve</a:t>
            </a:r>
            <a:r>
              <a:rPr sz="2000" spc="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employability </a:t>
            </a:r>
            <a:r>
              <a:rPr sz="2000" spc="-43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job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outcomes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 graduates?</a:t>
            </a:r>
            <a:endParaRPr sz="2000">
              <a:latin typeface="Calibri"/>
              <a:cs typeface="Calibri"/>
            </a:endParaRPr>
          </a:p>
          <a:p>
            <a:pPr marL="240665" marR="5080" indent="-228600">
              <a:lnSpc>
                <a:spcPts val="3650"/>
              </a:lnSpc>
              <a:buSzPct val="50000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How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can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enhance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student-centered,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practical learning?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5428869"/>
            <a:ext cx="5972175" cy="3013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Case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 study:</a:t>
            </a:r>
            <a:r>
              <a:rPr sz="2000" b="1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KEA Materials Lab</a:t>
            </a:r>
            <a:endParaRPr sz="2000">
              <a:latin typeface="Calibri"/>
              <a:cs typeface="Calibri"/>
            </a:endParaRPr>
          </a:p>
          <a:p>
            <a:pPr marL="12700" marR="6985" algn="just">
              <a:lnSpc>
                <a:spcPct val="152300"/>
              </a:lnSpc>
              <a:spcBef>
                <a:spcPts val="142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 KEA Material Design Lab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 an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interdisciplinary space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where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 and design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converge 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 exploration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and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understanding of new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materials.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41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KEA’s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strength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materials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research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lies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cross-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disciplinary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collaborations</a:t>
            </a:r>
            <a:r>
              <a:rPr sz="2000" spc="-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that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occur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lab—between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28826"/>
            <a:ext cx="5971540" cy="3458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2500"/>
              </a:lnSpc>
              <a:spcBef>
                <a:spcPts val="100"/>
              </a:spcBef>
            </a:pP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Despite 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the rhetoric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and finger-pointing, no evidence has 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 connected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live-action role-play violence with 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real-world </a:t>
            </a:r>
            <a:r>
              <a:rPr sz="2000" i="1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violence,</a:t>
            </a:r>
            <a:r>
              <a:rPr sz="2000" i="1" spc="-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but</a:t>
            </a:r>
            <a:r>
              <a:rPr sz="2000" i="1" spc="-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there</a:t>
            </a:r>
            <a:r>
              <a:rPr sz="2000" i="1" spc="-7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i="1" spc="-1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plenty</a:t>
            </a:r>
            <a:r>
              <a:rPr sz="2000" i="1" spc="-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i="1" spc="-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evidence</a:t>
            </a:r>
            <a:r>
              <a:rPr sz="2000" i="1" spc="-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242424"/>
                </a:solidFill>
                <a:latin typeface="Calibri"/>
                <a:cs typeface="Calibri"/>
              </a:rPr>
              <a:t>for</a:t>
            </a:r>
            <a:r>
              <a:rPr sz="2000" i="1" spc="-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exoneration,</a:t>
            </a:r>
            <a:r>
              <a:rPr sz="2000" i="1" spc="-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as </a:t>
            </a:r>
            <a:r>
              <a:rPr sz="2000" i="1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242424"/>
                </a:solidFill>
                <a:latin typeface="Calibri"/>
                <a:cs typeface="Calibri"/>
              </a:rPr>
              <a:t>explain</a:t>
            </a:r>
            <a:r>
              <a:rPr sz="2000" i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242424"/>
                </a:solidFill>
                <a:latin typeface="Calibri"/>
                <a:cs typeface="Calibri"/>
              </a:rPr>
              <a:t>here.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40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Learning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write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good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thesis statement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essential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writing skill, both </a:t>
            </a:r>
            <a:r>
              <a:rPr sz="2000" u="heavy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2"/>
              </a:rPr>
              <a:t>in </a:t>
            </a:r>
            <a:r>
              <a:rPr sz="2000" u="heavy" spc="-5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2"/>
              </a:rPr>
              <a:t>college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 in 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world of work, so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it’s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worth taking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time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learn.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5140832"/>
            <a:ext cx="5971540" cy="34785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Literature</a:t>
            </a:r>
            <a:r>
              <a:rPr sz="20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review</a:t>
            </a:r>
            <a:r>
              <a:rPr sz="20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structure</a:t>
            </a:r>
            <a:endParaRPr sz="20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41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literature review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 </a:t>
            </a:r>
            <a:r>
              <a:rPr sz="2000" u="heavy" spc="-5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3"/>
              </a:rPr>
              <a:t>structured similarly </a:t>
            </a:r>
            <a:r>
              <a:rPr sz="2000" u="heavy" spc="-10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3"/>
              </a:rPr>
              <a:t>to </a:t>
            </a:r>
            <a:r>
              <a:rPr sz="2000" u="heavy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3"/>
              </a:rPr>
              <a:t>an essay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.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begins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with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an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introduction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that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states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question and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explains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how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tackled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it.</a:t>
            </a:r>
            <a:endParaRPr sz="2000" dirty="0">
              <a:latin typeface="Calibri"/>
              <a:cs typeface="Calibri"/>
            </a:endParaRPr>
          </a:p>
          <a:p>
            <a:pPr marL="12700" marR="6350" algn="just">
              <a:lnSpc>
                <a:spcPct val="152500"/>
              </a:lnSpc>
              <a:spcBef>
                <a:spcPts val="140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ends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with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conclusion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section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that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reiterates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the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question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while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summarizing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insights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gained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through your research.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28826"/>
            <a:ext cx="5972175" cy="660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2500"/>
              </a:lnSpc>
              <a:spcBef>
                <a:spcPts val="10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literature</a:t>
            </a:r>
            <a:r>
              <a:rPr sz="2000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review’s</a:t>
            </a:r>
            <a:r>
              <a:rPr sz="2000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length</a:t>
            </a:r>
            <a:r>
              <a:rPr sz="2000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depends</a:t>
            </a:r>
            <a:r>
              <a:rPr sz="2000" spc="-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largely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on</a:t>
            </a:r>
            <a:r>
              <a:rPr sz="2000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6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type</a:t>
            </a:r>
            <a:r>
              <a:rPr sz="2000" spc="-7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 it’s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written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for. For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short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paper, it might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only be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few pages long, but for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lengthy work like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thesis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 dissertation,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it’s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often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an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entire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chapter.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Literature</a:t>
            </a:r>
            <a:r>
              <a:rPr sz="2000" b="1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review</a:t>
            </a:r>
            <a:r>
              <a:rPr sz="2000" b="1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style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41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literature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review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requires 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same style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any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other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piece of </a:t>
            </a:r>
            <a:r>
              <a:rPr sz="2000" u="heavy" spc="-5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2"/>
              </a:rPr>
              <a:t>academic writing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. That means no contractions or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colloquialisms,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concise language, 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formal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tone, and an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objective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perspective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at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all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times.</a:t>
            </a:r>
            <a:endParaRPr sz="2000">
              <a:latin typeface="Calibri"/>
              <a:cs typeface="Calibri"/>
            </a:endParaRPr>
          </a:p>
          <a:p>
            <a:pPr marL="12700" marR="6350" algn="just">
              <a:lnSpc>
                <a:spcPct val="152300"/>
              </a:lnSpc>
              <a:spcBef>
                <a:spcPts val="142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To distinguish between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your analysis and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prior scholarly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work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 field, use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past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tense when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discussing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previous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conducted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on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your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topic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present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tense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when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discussing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your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point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view.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8288273"/>
            <a:ext cx="41713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Writing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literature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review,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step-by-step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713"/>
            <a:ext cx="5974715" cy="819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Define</a:t>
            </a:r>
            <a:r>
              <a:rPr sz="2000" b="1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your</a:t>
            </a:r>
            <a:r>
              <a:rPr sz="2000" b="1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b="1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scope.</a:t>
            </a:r>
            <a:endParaRPr sz="2000">
              <a:latin typeface="Calibri"/>
              <a:cs typeface="Calibri"/>
            </a:endParaRPr>
          </a:p>
          <a:p>
            <a:pPr marL="12700" marR="8255" algn="just">
              <a:lnSpc>
                <a:spcPct val="152500"/>
              </a:lnSpc>
              <a:spcBef>
                <a:spcPts val="142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If you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haven’t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yet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narrowed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your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 focus down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specific, answerable question, do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that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before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 move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forward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with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finding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sources.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Once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have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clear,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specific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thesis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for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work,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write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list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keywords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related 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that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thesis that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 can use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streamline your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source-gathering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process.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Find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relevant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literature.</a:t>
            </a:r>
            <a:endParaRPr sz="2000">
              <a:latin typeface="Calibri"/>
              <a:cs typeface="Calibri"/>
            </a:endParaRPr>
          </a:p>
          <a:p>
            <a:pPr marL="12700" marR="5715" algn="just">
              <a:lnSpc>
                <a:spcPct val="152500"/>
              </a:lnSpc>
              <a:spcBef>
                <a:spcPts val="140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Using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keywords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listed,</a:t>
            </a:r>
            <a:r>
              <a:rPr sz="2000" spc="-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search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for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relevant</a:t>
            </a:r>
            <a:r>
              <a:rPr sz="2000" spc="-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sources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through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your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university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library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and/or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databases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like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Google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Scholar,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JSTOR,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EBSCO,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field-specific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databases like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Project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Muse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EconLit.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52000"/>
              </a:lnSpc>
              <a:spcBef>
                <a:spcPts val="143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find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potential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sources,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read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their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abstracts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determine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whether</a:t>
            </a:r>
            <a:r>
              <a:rPr sz="2000" spc="-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they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are</a:t>
            </a:r>
            <a:r>
              <a:rPr sz="2000" spc="-7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within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your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research’s</a:t>
            </a:r>
            <a:r>
              <a:rPr sz="2000" spc="-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scope.</a:t>
            </a:r>
            <a:endParaRPr sz="2000">
              <a:latin typeface="Calibri"/>
              <a:cs typeface="Calibri"/>
            </a:endParaRPr>
          </a:p>
          <a:p>
            <a:pPr marL="12700" marR="10795" algn="just">
              <a:lnSpc>
                <a:spcPct val="152500"/>
              </a:lnSpc>
              <a:spcBef>
                <a:spcPts val="141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By</a:t>
            </a:r>
            <a:r>
              <a:rPr sz="2000" spc="-1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reading</a:t>
            </a:r>
            <a:r>
              <a:rPr sz="2000" spc="-1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-1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quick</a:t>
            </a:r>
            <a:r>
              <a:rPr sz="2000" spc="-1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preview</a:t>
            </a:r>
            <a:r>
              <a:rPr sz="2000" spc="-1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-1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each</a:t>
            </a:r>
            <a:r>
              <a:rPr sz="2000" spc="-1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source</a:t>
            </a:r>
            <a:r>
              <a:rPr sz="2000" spc="-1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(and</a:t>
            </a:r>
            <a:r>
              <a:rPr sz="2000" spc="-9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taking</a:t>
            </a:r>
            <a:r>
              <a:rPr sz="2000" spc="-1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note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recurring</a:t>
            </a:r>
            <a:r>
              <a:rPr sz="2000" spc="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authors,</a:t>
            </a:r>
            <a:r>
              <a:rPr sz="2000" spc="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contributors,</a:t>
            </a:r>
            <a:r>
              <a:rPr sz="2000" spc="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citations),</a:t>
            </a:r>
            <a:r>
              <a:rPr sz="2000" spc="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</a:t>
            </a:r>
            <a:r>
              <a:rPr sz="2000" spc="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can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28826"/>
            <a:ext cx="5973445" cy="8355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8255" algn="just">
              <a:lnSpc>
                <a:spcPct val="152300"/>
              </a:lnSpc>
              <a:spcBef>
                <a:spcPts val="10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pare down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your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list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a collection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 works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that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provide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data,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insights,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additional content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need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conduct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your research.</a:t>
            </a:r>
            <a:endParaRPr sz="2000">
              <a:latin typeface="Calibri"/>
              <a:cs typeface="Calibri"/>
            </a:endParaRPr>
          </a:p>
          <a:p>
            <a:pPr marL="12700" marR="11430" algn="just">
              <a:lnSpc>
                <a:spcPct val="152100"/>
              </a:lnSpc>
              <a:spcBef>
                <a:spcPts val="1425"/>
              </a:spcBef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Identify 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themes,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patterns,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and gaps within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your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body of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sources.</a:t>
            </a:r>
            <a:endParaRPr sz="2000">
              <a:latin typeface="Calibri"/>
              <a:cs typeface="Calibri"/>
            </a:endParaRPr>
          </a:p>
          <a:p>
            <a:pPr marL="12700" marR="5715" algn="just">
              <a:lnSpc>
                <a:spcPct val="152000"/>
              </a:lnSpc>
              <a:spcBef>
                <a:spcPts val="142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conduct your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research,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take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note of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u="heavy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2"/>
              </a:rPr>
              <a:t>themes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present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ask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questions:</a:t>
            </a:r>
            <a:endParaRPr sz="2000">
              <a:latin typeface="Calibri"/>
              <a:cs typeface="Calibri"/>
            </a:endParaRPr>
          </a:p>
          <a:p>
            <a:pPr marL="469265" marR="5080" indent="-228600" algn="just">
              <a:lnSpc>
                <a:spcPct val="152600"/>
              </a:lnSpc>
              <a:spcBef>
                <a:spcPts val="1415"/>
              </a:spcBef>
              <a:buSzPct val="50000"/>
              <a:buFont typeface="Symbol"/>
              <a:buChar char=""/>
              <a:tabLst>
                <a:tab pos="4699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Do different authors agree with each other on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these </a:t>
            </a:r>
            <a:r>
              <a:rPr sz="2000" spc="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themes?</a:t>
            </a:r>
            <a:endParaRPr sz="2000">
              <a:latin typeface="Calibri"/>
              <a:cs typeface="Calibri"/>
            </a:endParaRPr>
          </a:p>
          <a:p>
            <a:pPr marL="469265" indent="-228600" algn="just">
              <a:lnSpc>
                <a:spcPct val="100000"/>
              </a:lnSpc>
              <a:spcBef>
                <a:spcPts val="1270"/>
              </a:spcBef>
              <a:buSzPct val="50000"/>
              <a:buFont typeface="Symbol"/>
              <a:buChar char=""/>
              <a:tabLst>
                <a:tab pos="4699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Where</a:t>
            </a:r>
            <a:r>
              <a:rPr sz="2000" spc="-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do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they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disagree?</a:t>
            </a:r>
            <a:endParaRPr sz="2000">
              <a:latin typeface="Calibri"/>
              <a:cs typeface="Calibri"/>
            </a:endParaRPr>
          </a:p>
          <a:p>
            <a:pPr marL="469265" indent="-228600" algn="just">
              <a:lnSpc>
                <a:spcPct val="100000"/>
              </a:lnSpc>
              <a:spcBef>
                <a:spcPts val="1250"/>
              </a:spcBef>
              <a:buSzPct val="50000"/>
              <a:buFont typeface="Symbol"/>
              <a:buChar char=""/>
              <a:tabLst>
                <a:tab pos="46990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How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does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each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author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support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their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position?</a:t>
            </a:r>
            <a:endParaRPr sz="2000">
              <a:latin typeface="Calibri"/>
              <a:cs typeface="Calibri"/>
            </a:endParaRPr>
          </a:p>
          <a:p>
            <a:pPr marL="12700" marR="10795" algn="just">
              <a:lnSpc>
                <a:spcPct val="152100"/>
              </a:lnSpc>
              <a:spcBef>
                <a:spcPts val="142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There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are 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few different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ways you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can organize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your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outline.</a:t>
            </a:r>
            <a:endParaRPr sz="2000">
              <a:latin typeface="Calibri"/>
              <a:cs typeface="Calibri"/>
            </a:endParaRPr>
          </a:p>
          <a:p>
            <a:pPr marL="12700" marR="6985" algn="just">
              <a:lnSpc>
                <a:spcPct val="152200"/>
              </a:lnSpc>
              <a:spcBef>
                <a:spcPts val="142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 can organize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chronologically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, listing and discussing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the</a:t>
            </a:r>
            <a:r>
              <a:rPr sz="2000" spc="-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oldest</a:t>
            </a:r>
            <a:r>
              <a:rPr sz="2000" spc="-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sources</a:t>
            </a:r>
            <a:r>
              <a:rPr sz="2000" spc="-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you’ve</a:t>
            </a:r>
            <a:r>
              <a:rPr sz="2000" spc="-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consulted</a:t>
            </a:r>
            <a:r>
              <a:rPr sz="2000" spc="-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-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working</a:t>
            </a:r>
            <a:r>
              <a:rPr sz="2000" spc="-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up</a:t>
            </a:r>
            <a:r>
              <a:rPr sz="2000" spc="-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latest pieces.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28826"/>
            <a:ext cx="5972175" cy="81768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8255" algn="just">
              <a:lnSpc>
                <a:spcPct val="152300"/>
              </a:lnSpc>
              <a:spcBef>
                <a:spcPts val="10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</a:t>
            </a:r>
            <a:r>
              <a:rPr sz="2000" spc="4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can</a:t>
            </a:r>
            <a:r>
              <a:rPr sz="2000" spc="4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also</a:t>
            </a:r>
            <a:r>
              <a:rPr sz="2000" spc="4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organize</a:t>
            </a:r>
            <a:r>
              <a:rPr sz="2000" spc="4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your  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sources</a:t>
            </a:r>
            <a:r>
              <a:rPr sz="2000" spc="88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according</a:t>
            </a:r>
            <a:r>
              <a:rPr sz="2000" spc="8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their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themes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, creating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section for each shared theme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you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encounter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discussing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 there.</a:t>
            </a:r>
            <a:endParaRPr sz="2000" dirty="0">
              <a:latin typeface="Calibri"/>
              <a:cs typeface="Calibri"/>
            </a:endParaRPr>
          </a:p>
          <a:p>
            <a:pPr marL="12700" marR="6985" algn="just">
              <a:lnSpc>
                <a:spcPct val="152600"/>
              </a:lnSpc>
              <a:spcBef>
                <a:spcPts val="141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Another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way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organize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your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sources</a:t>
            </a:r>
            <a:r>
              <a:rPr sz="2000" spc="-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your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outline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-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group them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according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the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research methods used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by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their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authors.</a:t>
            </a:r>
            <a:endParaRPr sz="2000" dirty="0">
              <a:latin typeface="Calibri"/>
              <a:cs typeface="Calibri"/>
            </a:endParaRPr>
          </a:p>
          <a:p>
            <a:pPr marL="12700" marR="12065" algn="just">
              <a:lnSpc>
                <a:spcPct val="152500"/>
              </a:lnSpc>
              <a:spcBef>
                <a:spcPts val="140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best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way to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organize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literature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review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often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depends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on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your subject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area.</a:t>
            </a:r>
            <a:endParaRPr sz="2000" dirty="0"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40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-1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1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humanities,</a:t>
            </a:r>
            <a:r>
              <a:rPr sz="2000" spc="-1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presenting</a:t>
            </a:r>
            <a:r>
              <a:rPr sz="2000" spc="-1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your</a:t>
            </a:r>
            <a:r>
              <a:rPr sz="2000" spc="-1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sources</a:t>
            </a:r>
            <a:r>
              <a:rPr sz="2000" spc="-1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chronologically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 according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their themes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can effectively highlight how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existing research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on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your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subject has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evolved,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whereas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hard sciences, organizing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your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sources according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their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methods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can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enable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you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highlight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why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current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scholarly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consensus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(if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there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-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one!)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-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what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it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is.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1373479"/>
            <a:ext cx="6260796" cy="3923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2000"/>
              </a:lnSpc>
              <a:spcBef>
                <a:spcPts val="100"/>
              </a:spcBef>
            </a:pPr>
            <a:r>
              <a:rPr lang="en-US" sz="2000" b="1" dirty="0">
                <a:solidFill>
                  <a:srgbClr val="FF0000"/>
                </a:solidFill>
                <a:cs typeface="Calibri"/>
              </a:rPr>
              <a:t>ABSTRACT MAPPING</a:t>
            </a:r>
          </a:p>
          <a:p>
            <a:pPr marL="12700" marR="5080">
              <a:lnSpc>
                <a:spcPct val="152000"/>
              </a:lnSpc>
              <a:spcBef>
                <a:spcPts val="100"/>
              </a:spcBef>
            </a:pPr>
            <a:endParaRPr lang="en-US" sz="2000" b="1" dirty="0">
              <a:solidFill>
                <a:srgbClr val="242424"/>
              </a:solidFill>
              <a:latin typeface="Calibri"/>
              <a:cs typeface="Calibri"/>
            </a:endParaRPr>
          </a:p>
          <a:p>
            <a:pPr marL="12700" marR="5080" algn="ctr">
              <a:lnSpc>
                <a:spcPct val="152000"/>
              </a:lnSpc>
              <a:spcBef>
                <a:spcPts val="100"/>
              </a:spcBef>
            </a:pPr>
            <a:r>
              <a:rPr sz="2000" b="1" dirty="0" smtClean="0">
                <a:solidFill>
                  <a:srgbClr val="FF0000"/>
                </a:solidFill>
                <a:latin typeface="Calibri"/>
                <a:cs typeface="Calibri"/>
              </a:rPr>
              <a:t>Making</a:t>
            </a:r>
            <a:r>
              <a:rPr sz="2000" b="1" spc="16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 smtClean="0">
                <a:solidFill>
                  <a:srgbClr val="FF0000"/>
                </a:solidFill>
                <a:latin typeface="Calibri"/>
                <a:cs typeface="Calibri"/>
              </a:rPr>
              <a:t>Sense</a:t>
            </a:r>
            <a:r>
              <a:rPr sz="2000" b="1" spc="16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dirty="0" smtClean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2000" b="1" spc="16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dirty="0" smtClean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2000" b="1" spc="16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 smtClean="0">
                <a:solidFill>
                  <a:srgbClr val="FF0000"/>
                </a:solidFill>
                <a:latin typeface="Calibri"/>
                <a:cs typeface="Calibri"/>
              </a:rPr>
              <a:t>Hotel</a:t>
            </a:r>
            <a:r>
              <a:rPr sz="2000" b="1" spc="16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 smtClean="0">
                <a:solidFill>
                  <a:srgbClr val="FF0000"/>
                </a:solidFill>
                <a:latin typeface="Calibri"/>
                <a:cs typeface="Calibri"/>
              </a:rPr>
              <a:t>Trainees’</a:t>
            </a:r>
            <a:r>
              <a:rPr sz="2000" b="1" spc="16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 smtClean="0">
                <a:solidFill>
                  <a:srgbClr val="FF0000"/>
                </a:solidFill>
                <a:latin typeface="Calibri"/>
                <a:cs typeface="Calibri"/>
              </a:rPr>
              <a:t>Directives</a:t>
            </a:r>
            <a:r>
              <a:rPr sz="2000" b="1" spc="16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dirty="0" smtClean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2000" b="1" spc="15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dirty="0" smtClean="0">
                <a:solidFill>
                  <a:srgbClr val="FF0000"/>
                </a:solidFill>
                <a:latin typeface="Calibri"/>
                <a:cs typeface="Calibri"/>
              </a:rPr>
              <a:t>Host- </a:t>
            </a:r>
            <a:r>
              <a:rPr sz="2000" b="1" spc="-43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 smtClean="0">
                <a:solidFill>
                  <a:srgbClr val="FF0000"/>
                </a:solidFill>
                <a:latin typeface="Calibri"/>
                <a:cs typeface="Calibri"/>
              </a:rPr>
              <a:t>Guest</a:t>
            </a:r>
            <a:r>
              <a:rPr sz="20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 smtClean="0">
                <a:solidFill>
                  <a:srgbClr val="FF0000"/>
                </a:solidFill>
                <a:latin typeface="Calibri"/>
                <a:cs typeface="Calibri"/>
              </a:rPr>
              <a:t>Interaction</a:t>
            </a:r>
            <a:r>
              <a:rPr sz="2000" b="1" spc="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2000" b="1" spc="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 smtClean="0">
                <a:solidFill>
                  <a:srgbClr val="FF0000"/>
                </a:solidFill>
                <a:latin typeface="Calibri"/>
                <a:cs typeface="Calibri"/>
              </a:rPr>
              <a:t>Jordan</a:t>
            </a:r>
            <a:endParaRPr sz="2000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3488690">
              <a:lnSpc>
                <a:spcPts val="5070"/>
              </a:lnSpc>
              <a:spcBef>
                <a:spcPts val="405"/>
              </a:spcBef>
            </a:pPr>
            <a:r>
              <a:rPr sz="2000" b="1" spc="-5" dirty="0" smtClean="0">
                <a:solidFill>
                  <a:srgbClr val="242424"/>
                </a:solidFill>
                <a:latin typeface="Calibri"/>
                <a:cs typeface="Calibri"/>
              </a:rPr>
              <a:t>Dr. Mahmoud Rababah </a:t>
            </a:r>
            <a:r>
              <a:rPr lang="en-US" sz="2000" b="1" spc="-5" dirty="0" smtClean="0">
                <a:solidFill>
                  <a:srgbClr val="242424"/>
                </a:solidFill>
                <a:latin typeface="Calibri"/>
                <a:cs typeface="Calibri"/>
              </a:rPr>
              <a:t>27.2.2023</a:t>
            </a:r>
            <a:r>
              <a:rPr sz="2000" b="1" spc="-44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 smtClean="0">
                <a:solidFill>
                  <a:srgbClr val="242424"/>
                </a:solidFill>
                <a:latin typeface="Calibri"/>
                <a:cs typeface="Calibri"/>
                <a:hlinkClick r:id="rId2"/>
              </a:rPr>
              <a:t>mrababah@bau.edu.jo</a:t>
            </a:r>
            <a:endParaRPr sz="2000" dirty="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861987"/>
              </p:ext>
            </p:extLst>
          </p:nvPr>
        </p:nvGraphicFramePr>
        <p:xfrm>
          <a:off x="304800" y="5287264"/>
          <a:ext cx="7086600" cy="38549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1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4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956">
                <a:tc>
                  <a:txBody>
                    <a:bodyPr/>
                    <a:lstStyle/>
                    <a:p>
                      <a:pPr marL="68580">
                        <a:lnSpc>
                          <a:spcPts val="1905"/>
                        </a:lnSpc>
                      </a:pPr>
                      <a:r>
                        <a:rPr sz="2000" b="1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CONTENT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905"/>
                        </a:lnSpc>
                      </a:pPr>
                      <a:r>
                        <a:rPr sz="2000" b="1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ABSTRACT</a:t>
                      </a:r>
                      <a:r>
                        <a:rPr sz="2000" b="1" i="1" spc="-2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(ENGLISH)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6950">
                <a:tc>
                  <a:txBody>
                    <a:bodyPr/>
                    <a:lstStyle/>
                    <a:p>
                      <a:pPr marL="68580">
                        <a:lnSpc>
                          <a:spcPts val="2330"/>
                        </a:lnSpc>
                      </a:pP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Background/importance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  <a:p>
                      <a:pPr marL="68580" marR="57785" algn="just">
                        <a:lnSpc>
                          <a:spcPct val="152500"/>
                        </a:lnSpc>
                      </a:pP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the</a:t>
                      </a:r>
                      <a:r>
                        <a:rPr sz="2000" i="1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research</a:t>
                      </a: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topic </a:t>
                      </a:r>
                      <a:r>
                        <a:rPr sz="2000" i="1" spc="-44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(very</a:t>
                      </a: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brief!):</a:t>
                      </a: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an </a:t>
                      </a:r>
                      <a:r>
                        <a:rPr sz="2000" i="1" spc="-44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introductory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description </a:t>
                      </a:r>
                      <a:r>
                        <a:rPr sz="2000" i="1" spc="-44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the</a:t>
                      </a:r>
                      <a:r>
                        <a:rPr sz="2000" i="1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study</a:t>
                      </a: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by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highlighting</a:t>
                      </a:r>
                      <a:r>
                        <a:rPr sz="2000" i="1" spc="509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  </a:t>
                      </a:r>
                      <a:r>
                        <a:rPr sz="2000" b="1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research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7E7E7E"/>
                      </a:solidFill>
                      <a:prstDash val="solid"/>
                    </a:lnR>
                    <a:lnT w="635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67945" marR="60960" algn="just">
                        <a:lnSpc>
                          <a:spcPct val="152600"/>
                        </a:lnSpc>
                        <a:spcBef>
                          <a:spcPts val="1420"/>
                        </a:spcBef>
                      </a:pP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This study examines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language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directives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among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Jordanian </a:t>
                      </a:r>
                      <a:r>
                        <a:rPr sz="2000" spc="-44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hotel</a:t>
                      </a:r>
                      <a:r>
                        <a:rPr sz="2000" spc="-8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trainees</a:t>
                      </a:r>
                      <a:r>
                        <a:rPr sz="2000" spc="-9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who</a:t>
                      </a:r>
                      <a:r>
                        <a:rPr sz="2000" spc="-7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speak </a:t>
                      </a:r>
                      <a:r>
                        <a:rPr sz="2000" spc="-44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English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as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foreign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language.</a:t>
                      </a:r>
                      <a:r>
                        <a:rPr sz="2000" spc="33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2000" spc="32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majority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7E7E7E"/>
                      </a:solidFill>
                      <a:prstDash val="solid"/>
                    </a:lnL>
                    <a:lnT w="6350">
                      <a:solidFill>
                        <a:srgbClr val="7E7E7E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56284" y="914349"/>
          <a:ext cx="5413375" cy="81531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4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8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53146">
                <a:tc>
                  <a:txBody>
                    <a:bodyPr/>
                    <a:lstStyle/>
                    <a:p>
                      <a:pPr marL="127000">
                        <a:lnSpc>
                          <a:spcPts val="2300"/>
                        </a:lnSpc>
                        <a:tabLst>
                          <a:tab pos="1421130" algn="l"/>
                          <a:tab pos="2232660" algn="l"/>
                        </a:tabLst>
                      </a:pPr>
                      <a:r>
                        <a:rPr sz="2000" b="1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problems,	</a:t>
                      </a:r>
                      <a:r>
                        <a:rPr sz="2000" b="1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gaps,	</a:t>
                      </a:r>
                      <a:r>
                        <a:rPr sz="2000" b="1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2000" b="1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research</a:t>
                      </a:r>
                      <a:r>
                        <a:rPr sz="2000" b="1" i="1" spc="-2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questions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7E7E7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 algn="just">
                        <a:lnSpc>
                          <a:spcPts val="2300"/>
                        </a:lnSpc>
                      </a:pP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2000" spc="65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research   </a:t>
                      </a:r>
                      <a:r>
                        <a:rPr sz="2000" spc="39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2000" spc="65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66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67945" marR="60325" algn="just">
                        <a:lnSpc>
                          <a:spcPct val="152500"/>
                        </a:lnSpc>
                      </a:pP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lang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2000" spc="-1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ge</a:t>
                      </a:r>
                      <a:r>
                        <a:rPr sz="2000" spc="-9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2000" spc="-9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spita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ity</a:t>
                      </a:r>
                      <a:r>
                        <a:rPr sz="2000" spc="-9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  the</a:t>
                      </a:r>
                      <a:r>
                        <a:rPr sz="2000" spc="9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hotel</a:t>
                      </a:r>
                      <a:r>
                        <a:rPr sz="2000" spc="894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counter</a:t>
                      </a:r>
                      <a:r>
                        <a:rPr sz="2000" spc="88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has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67945" marR="60325" algn="just">
                        <a:lnSpc>
                          <a:spcPct val="152500"/>
                        </a:lnSpc>
                        <a:spcBef>
                          <a:spcPts val="10"/>
                        </a:spcBef>
                        <a:tabLst>
                          <a:tab pos="1182370" algn="l"/>
                          <a:tab pos="1871980" algn="l"/>
                          <a:tab pos="2073910" algn="l"/>
                        </a:tabLst>
                      </a:pP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focused 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on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trainable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2000" spc="-44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ltura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ly		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specif</a:t>
                      </a:r>
                      <a:r>
                        <a:rPr sz="2000" spc="-2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c  co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rte</a:t>
                      </a:r>
                      <a:r>
                        <a:rPr sz="2000" spc="-2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2000" spc="-8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2000" spc="-1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av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2000" spc="-9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that  l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ad	to		g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est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67945" marR="61594" algn="just">
                        <a:lnSpc>
                          <a:spcPct val="152500"/>
                        </a:lnSpc>
                        <a:tabLst>
                          <a:tab pos="2252980" algn="l"/>
                        </a:tabLst>
                      </a:pP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sat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sfaction.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	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few  studies</a:t>
                      </a:r>
                      <a:r>
                        <a:rPr sz="2000" spc="28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have</a:t>
                      </a:r>
                      <a:r>
                        <a:rPr sz="2000" spc="27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been</a:t>
                      </a:r>
                      <a:r>
                        <a:rPr sz="2000" spc="29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done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67945" marR="62230" algn="just">
                        <a:lnSpc>
                          <a:spcPct val="152200"/>
                        </a:lnSpc>
                        <a:spcBef>
                          <a:spcPts val="20"/>
                        </a:spcBef>
                      </a:pP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on the genre of service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encounters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from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a 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discourse</a:t>
                      </a:r>
                      <a:r>
                        <a:rPr sz="2000" spc="-2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perspective.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7E7E7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56284" y="914349"/>
          <a:ext cx="5473065" cy="8086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4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86090">
                <a:tc>
                  <a:txBody>
                    <a:bodyPr/>
                    <a:lstStyle/>
                    <a:p>
                      <a:pPr marL="127000">
                        <a:lnSpc>
                          <a:spcPts val="2300"/>
                        </a:lnSpc>
                      </a:pP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Purpose/hypothesis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127000" marR="59055" algn="just">
                        <a:lnSpc>
                          <a:spcPct val="152500"/>
                        </a:lnSpc>
                        <a:tabLst>
                          <a:tab pos="2373630" algn="l"/>
                        </a:tabLst>
                      </a:pP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(thesis</a:t>
                      </a:r>
                      <a:r>
                        <a:rPr sz="2000" i="1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statement</a:t>
                      </a: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2000" i="1" spc="-44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proble</a:t>
                      </a:r>
                      <a:r>
                        <a:rPr sz="2000" i="1" spc="-1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)</a:t>
                      </a: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:	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an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127000" marR="59055" algn="just">
                        <a:lnSpc>
                          <a:spcPct val="152500"/>
                        </a:lnSpc>
                        <a:spcBef>
                          <a:spcPts val="10"/>
                        </a:spcBef>
                      </a:pP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introductory</a:t>
                      </a:r>
                      <a:r>
                        <a:rPr sz="2000" i="1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statement </a:t>
                      </a: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(thesis)</a:t>
                      </a: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explaining</a:t>
                      </a: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2000" i="1" spc="-44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research</a:t>
                      </a:r>
                      <a:r>
                        <a:rPr sz="2000" b="1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aims</a:t>
                      </a:r>
                      <a:r>
                        <a:rPr sz="2000" b="1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2000" b="1" i="1" spc="-44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objectives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7E7E7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67945" marR="119380" algn="just">
                        <a:lnSpc>
                          <a:spcPct val="152600"/>
                        </a:lnSpc>
                        <a:spcBef>
                          <a:spcPts val="1400"/>
                        </a:spcBef>
                        <a:tabLst>
                          <a:tab pos="1245870" algn="l"/>
                          <a:tab pos="1765935" algn="l"/>
                          <a:tab pos="1799589" algn="l"/>
                          <a:tab pos="2063114" algn="l"/>
                        </a:tabLst>
                      </a:pP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This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study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seeks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to 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contribute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to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hotel </a:t>
                      </a:r>
                      <a:r>
                        <a:rPr sz="2000" spc="-44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interaction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by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examining </a:t>
                      </a:r>
                      <a:r>
                        <a:rPr sz="2000" spc="-44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ways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which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Jo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da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ian			tra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ne</a:t>
                      </a:r>
                      <a:r>
                        <a:rPr sz="2000" spc="-1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 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formulate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directives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in </a:t>
                      </a:r>
                      <a:r>
                        <a:rPr sz="2000" spc="-44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English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at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hotel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se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ce		cou</a:t>
                      </a:r>
                      <a:r>
                        <a:rPr sz="2000" spc="-1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ter. 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Specifically,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it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discusses </a:t>
                      </a:r>
                      <a:r>
                        <a:rPr sz="2000" spc="-44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extent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to which the 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trainees'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use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directives,</a:t>
                      </a:r>
                      <a:r>
                        <a:rPr sz="2000" spc="44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strategies, </a:t>
                      </a:r>
                      <a:r>
                        <a:rPr sz="2000" spc="-44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2000" spc="-9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inte</a:t>
                      </a:r>
                      <a:r>
                        <a:rPr sz="2000" spc="-2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na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2000" spc="-9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2000" spc="-9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ext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rnal  mod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fi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rs				when  managing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interpersonal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and	cr</a:t>
                      </a:r>
                      <a:r>
                        <a:rPr sz="2000" spc="-1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ss-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ltural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7E7E7E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56284" y="914400"/>
          <a:ext cx="5413375" cy="80860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4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8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249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7E7E7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 algn="just">
                        <a:lnSpc>
                          <a:spcPts val="2300"/>
                        </a:lnSpc>
                      </a:pP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communication</a:t>
                      </a:r>
                      <a:r>
                        <a:rPr sz="2000" spc="17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diverges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67945" marR="62230" algn="just">
                        <a:lnSpc>
                          <a:spcPct val="152500"/>
                        </a:lnSpc>
                      </a:pP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from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that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of the native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speakers</a:t>
                      </a:r>
                      <a:r>
                        <a:rPr sz="2000" spc="73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who</a:t>
                      </a:r>
                      <a:r>
                        <a:rPr sz="2000" spc="72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sz="2000" spc="73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also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67945" marR="60325" algn="just">
                        <a:lnSpc>
                          <a:spcPct val="152500"/>
                        </a:lnSpc>
                        <a:spcBef>
                          <a:spcPts val="10"/>
                        </a:spcBef>
                        <a:tabLst>
                          <a:tab pos="2419985" algn="l"/>
                        </a:tabLst>
                      </a:pP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hotel</a:t>
                      </a:r>
                      <a:r>
                        <a:rPr sz="2000" spc="44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supervisors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and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relates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any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such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ergences	to 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politeness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cultural </a:t>
                      </a:r>
                      <a:r>
                        <a:rPr sz="2000" spc="-44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factors.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It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also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shares </a:t>
                      </a:r>
                      <a:r>
                        <a:rPr sz="2000" spc="-44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ins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ts</a:t>
                      </a:r>
                      <a:r>
                        <a:rPr sz="2000" spc="-1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into</a:t>
                      </a:r>
                      <a:r>
                        <a:rPr sz="2000" spc="-10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2000" spc="-10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tra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nees'  perception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the 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politeness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phenomenon </a:t>
                      </a:r>
                      <a:r>
                        <a:rPr sz="2000" spc="-44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this</a:t>
                      </a:r>
                      <a:r>
                        <a:rPr sz="2000" spc="-1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setting.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7E7E7E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1057">
                <a:tc>
                  <a:txBody>
                    <a:bodyPr/>
                    <a:lstStyle/>
                    <a:p>
                      <a:pPr marL="127000" algn="just">
                        <a:lnSpc>
                          <a:spcPts val="2295"/>
                        </a:lnSpc>
                      </a:pP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Procedures,</a:t>
                      </a:r>
                      <a:r>
                        <a:rPr sz="2000" i="1" spc="96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data,</a:t>
                      </a:r>
                      <a:r>
                        <a:rPr sz="2000" i="1" spc="96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127000" marR="58419" algn="just">
                        <a:lnSpc>
                          <a:spcPct val="152500"/>
                        </a:lnSpc>
                        <a:tabLst>
                          <a:tab pos="2504440" algn="l"/>
                        </a:tabLst>
                      </a:pP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ob</a:t>
                      </a: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ser</a:t>
                      </a:r>
                      <a:r>
                        <a:rPr sz="2000" i="1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sz="2000" i="1" spc="-1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s:	a 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summary of </a:t>
                      </a:r>
                      <a:r>
                        <a:rPr sz="2000" i="1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procedures, </a:t>
                      </a:r>
                      <a:r>
                        <a:rPr sz="2000" i="1" spc="-44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emphasizing</a:t>
                      </a:r>
                      <a:r>
                        <a:rPr sz="2000" i="1" spc="44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key</a:t>
                      </a:r>
                      <a:r>
                        <a:rPr sz="2000" i="1" spc="45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points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7E7E7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67945" marR="61594">
                        <a:lnSpc>
                          <a:spcPct val="152500"/>
                        </a:lnSpc>
                        <a:spcBef>
                          <a:spcPts val="1400"/>
                        </a:spcBef>
                        <a:tabLst>
                          <a:tab pos="1725295" algn="l"/>
                        </a:tabLst>
                      </a:pP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Conve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sa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tions	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betwe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n 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trainees</a:t>
                      </a:r>
                      <a:r>
                        <a:rPr sz="2000" spc="-1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2000" spc="-10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hotel</a:t>
                      </a:r>
                      <a:r>
                        <a:rPr sz="2000" spc="-1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guests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7E7E7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56284" y="914400"/>
          <a:ext cx="5413375" cy="77980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4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8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4207">
                <a:tc>
                  <a:txBody>
                    <a:bodyPr/>
                    <a:lstStyle/>
                    <a:p>
                      <a:pPr marL="127000">
                        <a:lnSpc>
                          <a:spcPts val="2300"/>
                        </a:lnSpc>
                      </a:pP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2000" i="1" spc="5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steps,</a:t>
                      </a:r>
                      <a:r>
                        <a:rPr sz="2000" i="1" spc="47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2000" i="1" spc="484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2000" i="1" spc="484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data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you</a:t>
                      </a:r>
                      <a:r>
                        <a:rPr sz="2000" i="1" spc="-4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observed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7E7E7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300"/>
                        </a:lnSpc>
                      </a:pP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were</a:t>
                      </a:r>
                      <a:r>
                        <a:rPr sz="2000" spc="32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recorded,</a:t>
                      </a:r>
                      <a:r>
                        <a:rPr sz="2000" spc="33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sz="2000" spc="32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were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67945" marR="59690">
                        <a:lnSpc>
                          <a:spcPct val="152500"/>
                        </a:lnSpc>
                      </a:pP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interviews</a:t>
                      </a:r>
                      <a:r>
                        <a:rPr sz="2000" spc="32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sz="2000" spc="33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trainees </a:t>
                      </a:r>
                      <a:r>
                        <a:rPr sz="2000" spc="-434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about</a:t>
                      </a:r>
                      <a:r>
                        <a:rPr sz="2000" spc="46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their</a:t>
                      </a:r>
                      <a:r>
                        <a:rPr sz="2000" spc="47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perceptions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270"/>
                        </a:spcBef>
                        <a:tabLst>
                          <a:tab pos="1584325" algn="l"/>
                        </a:tabLst>
                      </a:pP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of	politeness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67945" marR="62230">
                        <a:lnSpc>
                          <a:spcPct val="152100"/>
                        </a:lnSpc>
                        <a:spcBef>
                          <a:spcPts val="10"/>
                        </a:spcBef>
                        <a:tabLst>
                          <a:tab pos="1611630" algn="l"/>
                          <a:tab pos="2102485" algn="l"/>
                        </a:tabLst>
                      </a:pP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enom</a:t>
                      </a:r>
                      <a:r>
                        <a:rPr sz="2000" spc="-2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	in	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hot</a:t>
                      </a:r>
                      <a:r>
                        <a:rPr sz="2000" spc="-1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l  interactions.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7E7E7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3846">
                <a:tc>
                  <a:txBody>
                    <a:bodyPr/>
                    <a:lstStyle/>
                    <a:p>
                      <a:pPr marL="127000" algn="just">
                        <a:lnSpc>
                          <a:spcPts val="2295"/>
                        </a:lnSpc>
                      </a:pP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Finding:</a:t>
                      </a:r>
                      <a:r>
                        <a:rPr sz="2000" i="1" spc="47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Highlight</a:t>
                      </a:r>
                      <a:r>
                        <a:rPr sz="2000" i="1" spc="90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127000" marR="59055" algn="just">
                        <a:lnSpc>
                          <a:spcPct val="152500"/>
                        </a:lnSpc>
                      </a:pP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elabor</a:t>
                      </a:r>
                      <a:r>
                        <a:rPr sz="2000" i="1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te</a:t>
                      </a:r>
                      <a:r>
                        <a:rPr sz="2000" i="1" spc="-10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2000" i="1" spc="-1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1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2000" i="1" spc="-9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fi</a:t>
                      </a:r>
                      <a:r>
                        <a:rPr sz="2000" i="1" spc="-1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ding.  Don’t</a:t>
                      </a: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simply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state </a:t>
                      </a: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figures</a:t>
                      </a:r>
                      <a:r>
                        <a:rPr sz="2000" i="1" spc="-2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or numbers.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7E7E7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67945" algn="just">
                        <a:lnSpc>
                          <a:spcPct val="100000"/>
                        </a:lnSpc>
                        <a:tabLst>
                          <a:tab pos="1824989" algn="l"/>
                        </a:tabLst>
                      </a:pP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The	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findings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67945" marR="61594" algn="just">
                        <a:lnSpc>
                          <a:spcPct val="152500"/>
                        </a:lnSpc>
                        <a:tabLst>
                          <a:tab pos="2212340" algn="l"/>
                        </a:tabLst>
                      </a:pP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demonstrat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e	that 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trainees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deviate</a:t>
                      </a:r>
                      <a:r>
                        <a:rPr sz="2000" spc="44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from </a:t>
                      </a:r>
                      <a:r>
                        <a:rPr sz="2000" spc="-44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native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speakers' </a:t>
                      </a:r>
                      <a:r>
                        <a:rPr sz="2000" spc="-44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performance</a:t>
                      </a:r>
                      <a:r>
                        <a:rPr sz="2000" spc="122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by</a:t>
                      </a:r>
                      <a:r>
                        <a:rPr sz="2000" spc="124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using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67945" marR="59690" algn="just">
                        <a:lnSpc>
                          <a:spcPct val="152500"/>
                        </a:lnSpc>
                        <a:spcBef>
                          <a:spcPts val="15"/>
                        </a:spcBef>
                        <a:tabLst>
                          <a:tab pos="1789430" algn="l"/>
                        </a:tabLst>
                      </a:pP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more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direct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strategies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than NS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staff. They also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ov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ruse	ext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rnal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7E7E7E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30350"/>
            <a:ext cx="5972810" cy="6137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335">
              <a:lnSpc>
                <a:spcPct val="152000"/>
              </a:lnSpc>
              <a:spcBef>
                <a:spcPts val="10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students</a:t>
            </a:r>
            <a:r>
              <a:rPr sz="2000" spc="3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from</a:t>
            </a:r>
            <a:r>
              <a:rPr sz="2000" spc="3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different</a:t>
            </a:r>
            <a:r>
              <a:rPr sz="2000" spc="3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design</a:t>
            </a:r>
            <a:r>
              <a:rPr sz="2000" spc="35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areas</a:t>
            </a:r>
            <a:r>
              <a:rPr sz="2000" spc="3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35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with</a:t>
            </a:r>
            <a:r>
              <a:rPr sz="2000" spc="3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industry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partners.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This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breeds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culture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of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collaborative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research.</a:t>
            </a:r>
            <a:endParaRPr sz="2000">
              <a:latin typeface="Calibri"/>
              <a:cs typeface="Calibri"/>
            </a:endParaRPr>
          </a:p>
          <a:p>
            <a:pPr marL="12700" marR="7620">
              <a:lnSpc>
                <a:spcPct val="152100"/>
              </a:lnSpc>
              <a:spcBef>
                <a:spcPts val="143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2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Material</a:t>
            </a:r>
            <a:r>
              <a:rPr sz="2000" spc="2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Design</a:t>
            </a:r>
            <a:r>
              <a:rPr sz="2000" spc="2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Lab</a:t>
            </a:r>
            <a:r>
              <a:rPr sz="2000" spc="2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2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2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center</a:t>
            </a:r>
            <a:r>
              <a:rPr sz="2000" spc="2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2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KEA’s</a:t>
            </a:r>
            <a:r>
              <a:rPr sz="2000" spc="2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framework and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consists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 two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main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facilities:</a:t>
            </a:r>
            <a:endParaRPr sz="2000">
              <a:latin typeface="Calibri"/>
              <a:cs typeface="Calibri"/>
            </a:endParaRPr>
          </a:p>
          <a:p>
            <a:pPr marL="469265" marR="5080" indent="-228600">
              <a:lnSpc>
                <a:spcPct val="152500"/>
              </a:lnSpc>
              <a:spcBef>
                <a:spcPts val="1415"/>
              </a:spcBef>
              <a:buSzPct val="50000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20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state-of-the-art</a:t>
            </a:r>
            <a:r>
              <a:rPr sz="2000" spc="2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workshop</a:t>
            </a:r>
            <a:r>
              <a:rPr sz="2000" spc="20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where</a:t>
            </a:r>
            <a:r>
              <a:rPr sz="2000" spc="2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materials</a:t>
            </a:r>
            <a:r>
              <a:rPr sz="2000" spc="2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can</a:t>
            </a:r>
            <a:r>
              <a:rPr sz="2000" spc="2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 </a:t>
            </a:r>
            <a:r>
              <a:rPr sz="2000" spc="-43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tested, manipulated,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refined</a:t>
            </a:r>
            <a:endParaRPr sz="2000">
              <a:latin typeface="Calibri"/>
              <a:cs typeface="Calibri"/>
            </a:endParaRPr>
          </a:p>
          <a:p>
            <a:pPr marL="469265" marR="8255" indent="-228600">
              <a:lnSpc>
                <a:spcPts val="3660"/>
              </a:lnSpc>
              <a:spcBef>
                <a:spcPts val="330"/>
              </a:spcBef>
              <a:buSzPct val="50000"/>
              <a:buFont typeface="Symbol"/>
              <a:buChar char=""/>
              <a:tabLst>
                <a:tab pos="469265" algn="l"/>
                <a:tab pos="469900" algn="l"/>
                <a:tab pos="1014730" algn="l"/>
                <a:tab pos="2176145" algn="l"/>
                <a:tab pos="3102610" algn="l"/>
                <a:tab pos="4176395" algn="l"/>
                <a:tab pos="553974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	mat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als	l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brary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,	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er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al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ex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.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This  industry</a:t>
            </a:r>
            <a:r>
              <a:rPr sz="2000" spc="7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facility</a:t>
            </a:r>
            <a:r>
              <a:rPr sz="2000" spc="9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contains</a:t>
            </a:r>
            <a:r>
              <a:rPr sz="2000" spc="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over</a:t>
            </a:r>
            <a:r>
              <a:rPr sz="2000" spc="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1500</a:t>
            </a:r>
            <a:r>
              <a:rPr sz="2000" spc="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material</a:t>
            </a:r>
            <a:r>
              <a:rPr sz="2000" spc="8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samples</a:t>
            </a:r>
            <a:endParaRPr sz="200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  <a:spcBef>
                <a:spcPts val="94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as</a:t>
            </a:r>
            <a:r>
              <a:rPr sz="2000" spc="1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well</a:t>
            </a:r>
            <a:r>
              <a:rPr sz="2000" spc="1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as</a:t>
            </a:r>
            <a:r>
              <a:rPr sz="2000" spc="11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access</a:t>
            </a:r>
            <a:r>
              <a:rPr sz="2000" spc="1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1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1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online</a:t>
            </a:r>
            <a:r>
              <a:rPr sz="2000" spc="1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database.</a:t>
            </a:r>
            <a:r>
              <a:rPr sz="2000" spc="10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Danish</a:t>
            </a:r>
            <a:r>
              <a:rPr sz="2000" spc="11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endParaRPr sz="2000">
              <a:latin typeface="Calibri"/>
              <a:cs typeface="Calibri"/>
            </a:endParaRPr>
          </a:p>
          <a:p>
            <a:pPr marL="469265" marR="11430">
              <a:lnSpc>
                <a:spcPct val="152000"/>
              </a:lnSpc>
              <a:spcBef>
                <a:spcPts val="1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European</a:t>
            </a:r>
            <a:r>
              <a:rPr sz="2000" spc="3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SMEs</a:t>
            </a:r>
            <a:r>
              <a:rPr sz="2000" spc="3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subscribe</a:t>
            </a:r>
            <a:r>
              <a:rPr sz="2000" spc="3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3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3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library,</a:t>
            </a:r>
            <a:r>
              <a:rPr sz="2000" spc="3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creating</a:t>
            </a:r>
            <a:r>
              <a:rPr sz="2000" spc="3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clear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link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between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KEA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the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innovation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sector.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56284" y="914400"/>
          <a:ext cx="5413375" cy="80860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4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8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953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7E7E7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 algn="just">
                        <a:lnSpc>
                          <a:spcPts val="2300"/>
                        </a:lnSpc>
                      </a:pP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modifiers</a:t>
                      </a:r>
                      <a:r>
                        <a:rPr sz="2000" spc="40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2000" spc="409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underuse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67945" marR="62230" algn="just">
                        <a:lnSpc>
                          <a:spcPct val="152500"/>
                        </a:lnSpc>
                        <a:tabLst>
                          <a:tab pos="2176780" algn="l"/>
                        </a:tabLst>
                      </a:pP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internal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modifiers.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inter</a:t>
                      </a:r>
                      <a:r>
                        <a:rPr sz="2000" spc="-1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w	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da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67945" marR="61594" algn="just">
                        <a:lnSpc>
                          <a:spcPct val="152500"/>
                        </a:lnSpc>
                        <a:spcBef>
                          <a:spcPts val="10"/>
                        </a:spcBef>
                        <a:tabLst>
                          <a:tab pos="2212340" algn="l"/>
                        </a:tabLst>
                      </a:pP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demonstrat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e	that 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trainees view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nonverbal 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language,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openings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2000" spc="-44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closings,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clear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directives, </a:t>
                      </a:r>
                      <a:r>
                        <a:rPr sz="2000" spc="-44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accent switching 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as 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important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elements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in </a:t>
                      </a:r>
                      <a:r>
                        <a:rPr sz="2000" spc="-44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hotel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interactions.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7E7E7E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498">
                <a:tc>
                  <a:txBody>
                    <a:bodyPr/>
                    <a:lstStyle/>
                    <a:p>
                      <a:pPr marL="127000">
                        <a:lnSpc>
                          <a:spcPts val="2295"/>
                        </a:lnSpc>
                        <a:tabLst>
                          <a:tab pos="1637664" algn="l"/>
                        </a:tabLst>
                      </a:pP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Conclusions.	Elaborate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7E7E7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7E7E7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21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330"/>
                        </a:spcBef>
                        <a:tabLst>
                          <a:tab pos="903605" algn="l"/>
                          <a:tab pos="1753235" algn="l"/>
                        </a:tabLst>
                      </a:pP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on	the	research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41910" marB="0">
                    <a:lnR w="6350">
                      <a:solidFill>
                        <a:srgbClr val="7E7E7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0"/>
                        </a:spcBef>
                        <a:tabLst>
                          <a:tab pos="1504950" algn="l"/>
                        </a:tabLst>
                      </a:pP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Trainees’	deviations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18440" marB="0">
                    <a:lnL w="6350">
                      <a:solidFill>
                        <a:srgbClr val="7E7E7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963">
                <a:tc>
                  <a:txBody>
                    <a:bodyPr/>
                    <a:lstStyle/>
                    <a:p>
                      <a:pPr marL="127000">
                        <a:lnSpc>
                          <a:spcPts val="2035"/>
                        </a:lnSpc>
                        <a:tabLst>
                          <a:tab pos="2235200" algn="l"/>
                        </a:tabLst>
                      </a:pPr>
                      <a:r>
                        <a:rPr sz="2000" b="1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contribution	and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7E7E7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40"/>
                        </a:spcBef>
                        <a:tabLst>
                          <a:tab pos="1221105" algn="l"/>
                          <a:tab pos="2350770" algn="l"/>
                        </a:tabLst>
                      </a:pP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might	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refer	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to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2080" marB="0">
                    <a:lnL w="6350">
                      <a:solidFill>
                        <a:srgbClr val="7E7E7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marL="127000">
                        <a:lnSpc>
                          <a:spcPts val="2030"/>
                        </a:lnSpc>
                      </a:pPr>
                      <a:r>
                        <a:rPr sz="2000" b="1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significa</a:t>
                      </a:r>
                      <a:r>
                        <a:rPr sz="2000" b="1" i="1" spc="-1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2000" b="1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ce</a:t>
                      </a:r>
                      <a:r>
                        <a:rPr sz="2000" b="1" i="1" spc="-1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2000" b="1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2000" b="1" i="1" spc="-10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2000" b="1" i="1" spc="-9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spc="-1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2000" b="1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tudy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7E7E7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30"/>
                        </a:spcBef>
                        <a:tabLst>
                          <a:tab pos="2181225" algn="l"/>
                        </a:tabLst>
                      </a:pP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pragmalinguistic	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0810" marB="0">
                    <a:lnL w="6350">
                      <a:solidFill>
                        <a:srgbClr val="7E7E7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819">
                <a:tc>
                  <a:txBody>
                    <a:bodyPr/>
                    <a:lstStyle/>
                    <a:p>
                      <a:pPr marL="127000">
                        <a:lnSpc>
                          <a:spcPts val="2030"/>
                        </a:lnSpc>
                        <a:tabLst>
                          <a:tab pos="483234" algn="l"/>
                          <a:tab pos="1373505" algn="l"/>
                          <a:tab pos="2413000" algn="l"/>
                        </a:tabLst>
                      </a:pPr>
                      <a:r>
                        <a:rPr sz="2000" b="1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to	theory,	</a:t>
                      </a:r>
                      <a:r>
                        <a:rPr sz="2000" b="1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practice,	or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7E7E7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30"/>
                        </a:spcBef>
                        <a:tabLst>
                          <a:tab pos="1750695" algn="l"/>
                        </a:tabLst>
                      </a:pP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sociopragmatic	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transfer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0810" marB="0">
                    <a:lnL w="6350">
                      <a:solidFill>
                        <a:srgbClr val="7E7E7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384">
                <a:tc>
                  <a:txBody>
                    <a:bodyPr/>
                    <a:lstStyle/>
                    <a:p>
                      <a:pPr marL="127000">
                        <a:lnSpc>
                          <a:spcPts val="2030"/>
                        </a:lnSpc>
                      </a:pPr>
                      <a:r>
                        <a:rPr sz="2000" b="1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society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7E7E7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7E7E7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60698" y="914400"/>
            <a:ext cx="2708910" cy="7798434"/>
          </a:xfrm>
          <a:custGeom>
            <a:avLst/>
            <a:gdLst/>
            <a:ahLst/>
            <a:cxnLst/>
            <a:rect l="l" t="t" r="r" b="b"/>
            <a:pathLst>
              <a:path w="2708910" h="7798434">
                <a:moveTo>
                  <a:pt x="2708782" y="0"/>
                </a:moveTo>
                <a:lnTo>
                  <a:pt x="0" y="0"/>
                </a:lnTo>
                <a:lnTo>
                  <a:pt x="0" y="7798054"/>
                </a:lnTo>
                <a:lnTo>
                  <a:pt x="2708782" y="7798054"/>
                </a:lnTo>
                <a:lnTo>
                  <a:pt x="2708782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616578" y="728826"/>
            <a:ext cx="2596515" cy="955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2500"/>
              </a:lnSpc>
              <a:spcBef>
                <a:spcPts val="100"/>
              </a:spcBef>
              <a:tabLst>
                <a:tab pos="586740" algn="l"/>
                <a:tab pos="1264285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fro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</a:t>
            </a:r>
            <a:r>
              <a:rPr sz="2000" spc="-11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114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Arabic</a:t>
            </a:r>
            <a:r>
              <a:rPr sz="2000" spc="-1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lang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u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  and	their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cioc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u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l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t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ural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16578" y="1656943"/>
            <a:ext cx="1961514" cy="958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3000"/>
              </a:lnSpc>
              <a:spcBef>
                <a:spcPts val="100"/>
              </a:spcBef>
              <a:tabLst>
                <a:tab pos="1337310" algn="l"/>
                <a:tab pos="1826260" algn="l"/>
              </a:tabLst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backgrounds.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prefe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ence	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	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55101" y="1656943"/>
            <a:ext cx="557530" cy="958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060" marR="5080" indent="-86995">
              <a:lnSpc>
                <a:spcPct val="153000"/>
              </a:lnSpc>
              <a:spcBef>
                <a:spcPts val="10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 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high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16578" y="2589250"/>
            <a:ext cx="2597150" cy="5140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2500"/>
              </a:lnSpc>
              <a:spcBef>
                <a:spcPts val="10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level of directness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might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also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motivated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by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clarity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efficiency.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This study suggests that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trainees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need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trained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</a:t>
            </a:r>
            <a:r>
              <a:rPr sz="2000" spc="4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groomed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using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specific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teaching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materials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and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explicit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instructions to learn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perform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speech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acts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competently.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57651" y="914400"/>
            <a:ext cx="6350" cy="7798434"/>
          </a:xfrm>
          <a:custGeom>
            <a:avLst/>
            <a:gdLst/>
            <a:ahLst/>
            <a:cxnLst/>
            <a:rect l="l" t="t" r="r" b="b"/>
            <a:pathLst>
              <a:path w="6350" h="7798434">
                <a:moveTo>
                  <a:pt x="6096" y="0"/>
                </a:moveTo>
                <a:lnTo>
                  <a:pt x="0" y="0"/>
                </a:lnTo>
                <a:lnTo>
                  <a:pt x="0" y="7798054"/>
                </a:lnTo>
                <a:lnTo>
                  <a:pt x="6096" y="7798054"/>
                </a:lnTo>
                <a:lnTo>
                  <a:pt x="6096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557651" y="914349"/>
            <a:ext cx="2712085" cy="465455"/>
            <a:chOff x="3557651" y="914349"/>
            <a:chExt cx="2712085" cy="465455"/>
          </a:xfrm>
        </p:grpSpPr>
        <p:sp>
          <p:nvSpPr>
            <p:cNvPr id="3" name="object 3"/>
            <p:cNvSpPr/>
            <p:nvPr/>
          </p:nvSpPr>
          <p:spPr>
            <a:xfrm>
              <a:off x="3560699" y="914349"/>
              <a:ext cx="2708910" cy="465455"/>
            </a:xfrm>
            <a:custGeom>
              <a:avLst/>
              <a:gdLst/>
              <a:ahLst/>
              <a:cxnLst/>
              <a:rect l="l" t="t" r="r" b="b"/>
              <a:pathLst>
                <a:path w="2708910" h="465455">
                  <a:moveTo>
                    <a:pt x="2708782" y="0"/>
                  </a:moveTo>
                  <a:lnTo>
                    <a:pt x="0" y="0"/>
                  </a:lnTo>
                  <a:lnTo>
                    <a:pt x="0" y="465124"/>
                  </a:lnTo>
                  <a:lnTo>
                    <a:pt x="2708782" y="465124"/>
                  </a:lnTo>
                  <a:lnTo>
                    <a:pt x="2708782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557651" y="914349"/>
              <a:ext cx="6350" cy="465455"/>
            </a:xfrm>
            <a:custGeom>
              <a:avLst/>
              <a:gdLst/>
              <a:ahLst/>
              <a:cxnLst/>
              <a:rect l="l" t="t" r="r" b="b"/>
              <a:pathLst>
                <a:path w="6350" h="465455">
                  <a:moveTo>
                    <a:pt x="6096" y="0"/>
                  </a:moveTo>
                  <a:lnTo>
                    <a:pt x="0" y="0"/>
                  </a:lnTo>
                  <a:lnTo>
                    <a:pt x="0" y="465124"/>
                  </a:lnTo>
                  <a:lnTo>
                    <a:pt x="6096" y="465124"/>
                  </a:lnTo>
                  <a:lnTo>
                    <a:pt x="6096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56284" y="914349"/>
          <a:ext cx="5413375" cy="34342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4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8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42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127000" marR="59055" algn="just">
                        <a:lnSpc>
                          <a:spcPct val="152700"/>
                        </a:lnSpc>
                        <a:tabLst>
                          <a:tab pos="2340610" algn="l"/>
                        </a:tabLst>
                      </a:pP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Keywords:</a:t>
                      </a: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Must</a:t>
                      </a:r>
                      <a:r>
                        <a:rPr sz="2000" i="1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be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meani</a:t>
                      </a:r>
                      <a:r>
                        <a:rPr sz="2000" i="1" spc="-1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gfu</a:t>
                      </a: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l	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for  searching</a:t>
                      </a: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purposes;</a:t>
                      </a: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no </a:t>
                      </a:r>
                      <a:r>
                        <a:rPr sz="2000" i="1" spc="-44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common</a:t>
                      </a:r>
                      <a:r>
                        <a:rPr sz="2000" i="1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words.</a:t>
                      </a:r>
                      <a:r>
                        <a:rPr sz="2000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not </a:t>
                      </a:r>
                      <a:r>
                        <a:rPr sz="2000" i="1" spc="-44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more</a:t>
                      </a:r>
                      <a:r>
                        <a:rPr sz="2000" i="1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than</a:t>
                      </a:r>
                      <a:r>
                        <a:rPr sz="2000" b="1" i="1" spc="-1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2000" b="1" i="1" spc="-2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keywords</a:t>
                      </a:r>
                      <a:r>
                        <a:rPr sz="2000" i="1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63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350" dirty="0">
                        <a:latin typeface="Times New Roman"/>
                        <a:cs typeface="Times New Roman"/>
                      </a:endParaRPr>
                    </a:p>
                    <a:p>
                      <a:pPr marL="67945" marR="60960">
                        <a:lnSpc>
                          <a:spcPct val="152700"/>
                        </a:lnSpc>
                        <a:tabLst>
                          <a:tab pos="1208405" algn="l"/>
                          <a:tab pos="1543685" algn="l"/>
                          <a:tab pos="1575435" algn="l"/>
                          <a:tab pos="1595755" algn="l"/>
                        </a:tabLst>
                      </a:pP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Lan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age	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f		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dir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ctiv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s,  dir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ctive				mod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fi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,  interlanguage </a:t>
                      </a:r>
                      <a:r>
                        <a:rPr sz="2000" spc="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pragmatic</a:t>
                      </a:r>
                      <a:r>
                        <a:rPr sz="2000" spc="-2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,	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hos</a:t>
                      </a:r>
                      <a:r>
                        <a:rPr sz="2000" spc="1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gue</a:t>
                      </a:r>
                      <a:r>
                        <a:rPr sz="2000" spc="-1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2000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t  interaction,</a:t>
                      </a:r>
                      <a:r>
                        <a:rPr sz="2000" spc="-5" dirty="0">
                          <a:solidFill>
                            <a:srgbClr val="242424"/>
                          </a:solidFill>
                          <a:latin typeface="Calibri"/>
                          <a:cs typeface="Calibri"/>
                        </a:rPr>
                        <a:t> Jordan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3557651" y="1379600"/>
            <a:ext cx="6350" cy="2969260"/>
          </a:xfrm>
          <a:custGeom>
            <a:avLst/>
            <a:gdLst/>
            <a:ahLst/>
            <a:cxnLst/>
            <a:rect l="l" t="t" r="r" b="b"/>
            <a:pathLst>
              <a:path w="6350" h="2969260">
                <a:moveTo>
                  <a:pt x="6096" y="0"/>
                </a:moveTo>
                <a:lnTo>
                  <a:pt x="0" y="0"/>
                </a:lnTo>
                <a:lnTo>
                  <a:pt x="0" y="2969006"/>
                </a:lnTo>
                <a:lnTo>
                  <a:pt x="6096" y="2969006"/>
                </a:lnTo>
                <a:lnTo>
                  <a:pt x="6096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728826"/>
            <a:ext cx="7162800" cy="81008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lvl="0">
              <a:spcBef>
                <a:spcPts val="100"/>
              </a:spcBef>
            </a:pPr>
            <a:r>
              <a:rPr lang="en-US" sz="2000" dirty="0">
                <a:solidFill>
                  <a:srgbClr val="242424"/>
                </a:solidFill>
                <a:cs typeface="Calibri"/>
              </a:rPr>
              <a:t>1.</a:t>
            </a:r>
            <a:r>
              <a:rPr lang="en-US" sz="2000" spc="-180" dirty="0">
                <a:solidFill>
                  <a:srgbClr val="242424"/>
                </a:solidFill>
                <a:cs typeface="Calibri"/>
              </a:rPr>
              <a:t> </a:t>
            </a:r>
            <a:r>
              <a:rPr lang="en-US" sz="2000" b="1" spc="-5" dirty="0">
                <a:solidFill>
                  <a:srgbClr val="242424"/>
                </a:solidFill>
                <a:cs typeface="Calibri"/>
              </a:rPr>
              <a:t>Wha</a:t>
            </a:r>
            <a:r>
              <a:rPr lang="en-US" sz="2000" b="1" dirty="0">
                <a:solidFill>
                  <a:srgbClr val="242424"/>
                </a:solidFill>
                <a:cs typeface="Calibri"/>
              </a:rPr>
              <a:t>t</a:t>
            </a:r>
            <a:r>
              <a:rPr lang="en-US" sz="2000" b="1" spc="-5" dirty="0">
                <a:solidFill>
                  <a:srgbClr val="242424"/>
                </a:solidFill>
                <a:cs typeface="Calibri"/>
              </a:rPr>
              <a:t> </a:t>
            </a:r>
            <a:r>
              <a:rPr lang="en-US" sz="2000" b="1" dirty="0">
                <a:solidFill>
                  <a:srgbClr val="242424"/>
                </a:solidFill>
                <a:cs typeface="Calibri"/>
              </a:rPr>
              <a:t>is</a:t>
            </a:r>
            <a:r>
              <a:rPr lang="en-US" sz="2000" b="1" spc="-10" dirty="0">
                <a:solidFill>
                  <a:srgbClr val="242424"/>
                </a:solidFill>
                <a:cs typeface="Calibri"/>
              </a:rPr>
              <a:t> </a:t>
            </a:r>
            <a:r>
              <a:rPr lang="en-US" sz="2000" b="1" dirty="0">
                <a:solidFill>
                  <a:srgbClr val="242424"/>
                </a:solidFill>
                <a:cs typeface="Calibri"/>
              </a:rPr>
              <a:t>ap</a:t>
            </a:r>
            <a:r>
              <a:rPr lang="en-US" sz="2000" b="1" spc="-10" dirty="0">
                <a:solidFill>
                  <a:srgbClr val="242424"/>
                </a:solidFill>
                <a:cs typeface="Calibri"/>
              </a:rPr>
              <a:t>p</a:t>
            </a:r>
            <a:r>
              <a:rPr lang="en-US" sz="2000" b="1" dirty="0">
                <a:solidFill>
                  <a:srgbClr val="242424"/>
                </a:solidFill>
                <a:cs typeface="Calibri"/>
              </a:rPr>
              <a:t>li</a:t>
            </a:r>
            <a:r>
              <a:rPr lang="en-US" sz="2000" b="1" spc="-15" dirty="0">
                <a:solidFill>
                  <a:srgbClr val="242424"/>
                </a:solidFill>
                <a:cs typeface="Calibri"/>
              </a:rPr>
              <a:t>e</a:t>
            </a:r>
            <a:r>
              <a:rPr lang="en-US" sz="2000" b="1" dirty="0">
                <a:solidFill>
                  <a:srgbClr val="242424"/>
                </a:solidFill>
                <a:cs typeface="Calibri"/>
              </a:rPr>
              <a:t>d</a:t>
            </a:r>
            <a:r>
              <a:rPr lang="en-US" sz="2000" b="1" spc="5" dirty="0">
                <a:solidFill>
                  <a:srgbClr val="242424"/>
                </a:solidFill>
                <a:cs typeface="Calibri"/>
              </a:rPr>
              <a:t> </a:t>
            </a:r>
            <a:r>
              <a:rPr lang="en-US" sz="2000" b="1" spc="-5" dirty="0">
                <a:solidFill>
                  <a:srgbClr val="242424"/>
                </a:solidFill>
                <a:cs typeface="Calibri"/>
              </a:rPr>
              <a:t>resea</a:t>
            </a:r>
            <a:r>
              <a:rPr lang="en-US" sz="2000" b="1" spc="-10" dirty="0">
                <a:solidFill>
                  <a:srgbClr val="242424"/>
                </a:solidFill>
                <a:cs typeface="Calibri"/>
              </a:rPr>
              <a:t>r</a:t>
            </a:r>
            <a:r>
              <a:rPr lang="en-US" sz="2000" b="1" spc="-15" dirty="0">
                <a:solidFill>
                  <a:srgbClr val="242424"/>
                </a:solidFill>
                <a:cs typeface="Calibri"/>
              </a:rPr>
              <a:t>c</a:t>
            </a:r>
            <a:r>
              <a:rPr lang="en-US" sz="2000" b="1" spc="15" dirty="0">
                <a:solidFill>
                  <a:srgbClr val="242424"/>
                </a:solidFill>
                <a:cs typeface="Calibri"/>
              </a:rPr>
              <a:t>h</a:t>
            </a:r>
            <a:r>
              <a:rPr lang="en-US" sz="2000" dirty="0">
                <a:solidFill>
                  <a:srgbClr val="242424"/>
                </a:solidFill>
                <a:cs typeface="Calibri"/>
              </a:rPr>
              <a:t>?</a:t>
            </a:r>
            <a:endParaRPr lang="en-US" sz="2000" dirty="0">
              <a:solidFill>
                <a:prstClr val="black"/>
              </a:solidFill>
              <a:cs typeface="Calibri"/>
            </a:endParaRPr>
          </a:p>
          <a:p>
            <a:pPr marL="12700" marR="9525" algn="just">
              <a:lnSpc>
                <a:spcPct val="152300"/>
              </a:lnSpc>
              <a:spcBef>
                <a:spcPts val="105"/>
              </a:spcBef>
            </a:pPr>
            <a:endParaRPr lang="en-US" sz="2000" spc="-5" dirty="0" smtClean="0">
              <a:solidFill>
                <a:srgbClr val="242424"/>
              </a:solidFill>
              <a:latin typeface="Calibri"/>
              <a:cs typeface="Calibri"/>
            </a:endParaRPr>
          </a:p>
          <a:p>
            <a:pPr marL="12700" marR="9525" algn="just">
              <a:lnSpc>
                <a:spcPct val="152300"/>
              </a:lnSpc>
              <a:spcBef>
                <a:spcPts val="105"/>
              </a:spcBef>
            </a:pP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Every</a:t>
            </a:r>
            <a:r>
              <a:rPr sz="2000" spc="-8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-6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project</a:t>
            </a:r>
            <a:r>
              <a:rPr sz="2000" spc="-9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begins</a:t>
            </a:r>
            <a:r>
              <a:rPr sz="2000" spc="-8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with</a:t>
            </a:r>
            <a:r>
              <a:rPr sz="2000" spc="-6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-7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clear</a:t>
            </a:r>
            <a:r>
              <a:rPr sz="2000" spc="-7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definition</a:t>
            </a:r>
            <a:r>
              <a:rPr sz="2000" spc="-8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-7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the </a:t>
            </a:r>
            <a:r>
              <a:rPr sz="2000" spc="-44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purpose</a:t>
            </a:r>
            <a:r>
              <a:rPr sz="2000" spc="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investigation,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as</a:t>
            </a:r>
            <a:r>
              <a:rPr sz="2000" spc="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this</a:t>
            </a:r>
            <a:r>
              <a:rPr sz="2000" spc="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determines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the </a:t>
            </a:r>
            <a:r>
              <a:rPr sz="2000" spc="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 methodology</a:t>
            </a:r>
            <a:r>
              <a:rPr sz="2000" spc="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adopted.</a:t>
            </a:r>
            <a:endParaRPr sz="2000" dirty="0" smtClean="0">
              <a:latin typeface="Calibri"/>
              <a:cs typeface="Calibri"/>
            </a:endParaRPr>
          </a:p>
          <a:p>
            <a:pPr marL="12700" marR="10795" algn="just">
              <a:lnSpc>
                <a:spcPct val="152100"/>
              </a:lnSpc>
              <a:spcBef>
                <a:spcPts val="1425"/>
              </a:spcBef>
            </a:pP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In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this sense,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a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researcher may choose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carry out </a:t>
            </a:r>
            <a:r>
              <a:rPr sz="2000" spc="-10" dirty="0" smtClean="0">
                <a:solidFill>
                  <a:srgbClr val="242424"/>
                </a:solidFill>
                <a:latin typeface="Calibri"/>
                <a:cs typeface="Calibri"/>
              </a:rPr>
              <a:t>basic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 or</a:t>
            </a:r>
            <a:r>
              <a:rPr sz="2000" spc="-1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research.</a:t>
            </a:r>
            <a:endParaRPr sz="2000" dirty="0" smtClean="0">
              <a:latin typeface="Calibri"/>
              <a:cs typeface="Calibri"/>
            </a:endParaRPr>
          </a:p>
          <a:p>
            <a:pPr marL="12700" marR="6350" algn="just">
              <a:lnSpc>
                <a:spcPct val="152500"/>
              </a:lnSpc>
              <a:spcBef>
                <a:spcPts val="1415"/>
              </a:spcBef>
            </a:pP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spc="-2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-2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-2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-3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type</a:t>
            </a:r>
            <a:r>
              <a:rPr sz="2000" spc="-3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-3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-2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design</a:t>
            </a:r>
            <a:r>
              <a:rPr sz="2000" spc="-2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that</a:t>
            </a:r>
            <a:r>
              <a:rPr sz="2000" spc="-1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 smtClean="0">
                <a:solidFill>
                  <a:srgbClr val="242424"/>
                </a:solidFill>
                <a:latin typeface="Calibri"/>
                <a:cs typeface="Calibri"/>
              </a:rPr>
              <a:t>seeks</a:t>
            </a:r>
            <a:r>
              <a:rPr sz="2000" spc="-2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44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solve</a:t>
            </a:r>
            <a:r>
              <a:rPr sz="2000" spc="-6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-5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specific</a:t>
            </a:r>
            <a:r>
              <a:rPr sz="2000" spc="-6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problem</a:t>
            </a:r>
            <a:r>
              <a:rPr sz="2000" spc="-6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or</a:t>
            </a:r>
            <a:r>
              <a:rPr sz="2000" spc="-7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provide</a:t>
            </a:r>
            <a:r>
              <a:rPr sz="2000" spc="-5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innovative</a:t>
            </a:r>
            <a:r>
              <a:rPr sz="2000" spc="-6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solutions</a:t>
            </a:r>
            <a:r>
              <a:rPr sz="2000" spc="-5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44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issues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affecting</a:t>
            </a:r>
            <a:r>
              <a:rPr sz="2000" spc="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an</a:t>
            </a:r>
            <a:r>
              <a:rPr sz="2000" spc="-1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individual,</a:t>
            </a:r>
            <a:r>
              <a:rPr sz="2000" spc="-1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group, or society.</a:t>
            </a:r>
            <a:endParaRPr sz="2000" dirty="0" smtClean="0">
              <a:latin typeface="Calibri"/>
              <a:cs typeface="Calibri"/>
            </a:endParaRPr>
          </a:p>
          <a:p>
            <a:pPr marL="12700" marR="8890" algn="just">
              <a:lnSpc>
                <a:spcPct val="152500"/>
              </a:lnSpc>
              <a:spcBef>
                <a:spcPts val="1405"/>
              </a:spcBef>
            </a:pP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It is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often referred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to as a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scientific method of inquiry or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contractual</a:t>
            </a:r>
            <a:r>
              <a:rPr sz="2000" spc="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because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it</a:t>
            </a:r>
            <a:r>
              <a:rPr sz="2000" spc="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involves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the</a:t>
            </a:r>
            <a:r>
              <a:rPr sz="2000" spc="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practical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application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-2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scientific methods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everyday</a:t>
            </a:r>
            <a:r>
              <a:rPr sz="2000" spc="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problems.</a:t>
            </a:r>
            <a:endParaRPr sz="2000" dirty="0" smtClean="0">
              <a:latin typeface="Calibri"/>
              <a:cs typeface="Calibri"/>
            </a:endParaRPr>
          </a:p>
          <a:p>
            <a:pPr marL="12700" marR="5080" algn="just">
              <a:lnSpc>
                <a:spcPct val="152400"/>
              </a:lnSpc>
              <a:spcBef>
                <a:spcPts val="1420"/>
              </a:spcBef>
            </a:pP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When conducting applied research, the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researcher takes </a:t>
            </a:r>
            <a:r>
              <a:rPr sz="2000" spc="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extra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care</a:t>
            </a:r>
            <a:r>
              <a:rPr sz="2000" spc="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identify</a:t>
            </a:r>
            <a:r>
              <a:rPr sz="2000" spc="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problem,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 smtClean="0">
                <a:solidFill>
                  <a:srgbClr val="242424"/>
                </a:solidFill>
                <a:latin typeface="Calibri"/>
                <a:cs typeface="Calibri"/>
              </a:rPr>
              <a:t>develop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a</a:t>
            </a:r>
            <a:r>
              <a:rPr sz="2000" spc="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hypothesis,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and then go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ahead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and test </a:t>
            </a:r>
            <a:r>
              <a:rPr sz="2000" spc="-10" dirty="0" smtClean="0">
                <a:solidFill>
                  <a:srgbClr val="242424"/>
                </a:solidFill>
                <a:latin typeface="Calibri"/>
                <a:cs typeface="Calibri"/>
              </a:rPr>
              <a:t>these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hypotheses </a:t>
            </a:r>
            <a:r>
              <a:rPr sz="2000" spc="-440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via </a:t>
            </a: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an</a:t>
            </a:r>
            <a:r>
              <a:rPr sz="2000" spc="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experiment.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30350"/>
            <a:ext cx="5973445" cy="8065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525" algn="just">
              <a:lnSpc>
                <a:spcPct val="152000"/>
              </a:lnSpc>
              <a:spcBef>
                <a:spcPts val="10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 many cases, this research approach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employs empirical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methods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order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solve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practical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problems.</a:t>
            </a:r>
            <a:endParaRPr sz="2000" dirty="0">
              <a:latin typeface="Calibri"/>
              <a:cs typeface="Calibri"/>
            </a:endParaRPr>
          </a:p>
          <a:p>
            <a:pPr marL="12700" marR="5715" algn="just">
              <a:lnSpc>
                <a:spcPct val="152300"/>
              </a:lnSpc>
              <a:spcBef>
                <a:spcPts val="1420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Because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its</a:t>
            </a:r>
            <a:r>
              <a:rPr sz="2000" spc="-6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direct</a:t>
            </a:r>
            <a:r>
              <a:rPr sz="2000" spc="-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approach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problem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solving,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applied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sometimes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considered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non-systematic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inquiry.</a:t>
            </a:r>
            <a:endParaRPr sz="2000" dirty="0"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41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It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typically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follow-up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design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that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further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investigates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findings</a:t>
            </a:r>
            <a:r>
              <a:rPr sz="2000" spc="-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2"/>
              </a:rPr>
              <a:t>pure</a:t>
            </a:r>
            <a:r>
              <a:rPr sz="2000" u="heavy" spc="-50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000" u="heavy" spc="-5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2"/>
              </a:rPr>
              <a:t>or</a:t>
            </a:r>
            <a:r>
              <a:rPr sz="2000" u="heavy" spc="-60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000" u="heavy" spc="-5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2"/>
              </a:rPr>
              <a:t>basic</a:t>
            </a:r>
            <a:r>
              <a:rPr sz="2000" u="heavy" spc="-50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000" u="heavy" spc="-5" dirty="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Calibri"/>
                <a:cs typeface="Calibri"/>
                <a:hlinkClick r:id="rId2"/>
              </a:rPr>
              <a:t>research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-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order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validate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these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findings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and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apply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them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create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innovative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solutions.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Types</a:t>
            </a:r>
            <a:r>
              <a:rPr sz="2000" b="1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b="1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Applied</a:t>
            </a:r>
            <a:r>
              <a:rPr sz="2000" b="1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5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There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are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three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types of applied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research.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These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are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 dirty="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buSzPct val="50000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evaluation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research,</a:t>
            </a:r>
            <a:endParaRPr sz="2000" dirty="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1265"/>
              </a:spcBef>
              <a:buSzPct val="50000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spc="-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development,</a:t>
            </a:r>
            <a:endParaRPr sz="2000" dirty="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1260"/>
              </a:spcBef>
              <a:buSzPct val="50000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as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well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as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action research.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242424"/>
              </a:buClr>
              <a:buFont typeface="Symbol"/>
              <a:buChar char=""/>
            </a:pPr>
            <a:endParaRPr sz="215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728826"/>
            <a:ext cx="7315200" cy="94025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lvl="0" indent="-228600">
              <a:buSzPct val="50000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lang="en-US" sz="2000" b="1" dirty="0">
                <a:solidFill>
                  <a:srgbClr val="242424"/>
                </a:solidFill>
                <a:cs typeface="Calibri"/>
              </a:rPr>
              <a:t>Evaluation</a:t>
            </a:r>
            <a:r>
              <a:rPr lang="en-US" sz="2000" b="1" spc="-45" dirty="0">
                <a:solidFill>
                  <a:srgbClr val="242424"/>
                </a:solidFill>
                <a:cs typeface="Calibri"/>
              </a:rPr>
              <a:t> </a:t>
            </a:r>
            <a:r>
              <a:rPr lang="en-US" sz="2000" b="1" spc="-5" dirty="0">
                <a:solidFill>
                  <a:srgbClr val="242424"/>
                </a:solidFill>
                <a:cs typeface="Calibri"/>
              </a:rPr>
              <a:t>Research</a:t>
            </a:r>
            <a:endParaRPr lang="en-US" sz="2000" dirty="0">
              <a:solidFill>
                <a:prstClr val="black"/>
              </a:solidFill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00"/>
              </a:spcBef>
            </a:pPr>
            <a:endParaRPr lang="en-US" sz="2000" spc="-5" dirty="0" smtClean="0">
              <a:solidFill>
                <a:srgbClr val="242424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00"/>
              </a:spcBef>
            </a:pP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Evaluation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 analyzes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existing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information about a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subject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arrive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objective research outcomes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or reach informed decisions. </a:t>
            </a:r>
            <a:endParaRPr lang="en-US" sz="2000" spc="-5" dirty="0" smtClean="0">
              <a:solidFill>
                <a:srgbClr val="242424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52500"/>
              </a:lnSpc>
              <a:spcBef>
                <a:spcPts val="100"/>
              </a:spcBef>
            </a:pP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This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type of applied research </a:t>
            </a:r>
            <a:r>
              <a:rPr sz="2000" spc="-4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is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mostly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applied in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business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contexts;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for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example,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an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organization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may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adopt evaluation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 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determine </a:t>
            </a:r>
            <a:r>
              <a:rPr sz="2000" spc="-4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how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to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cut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down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on overhead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costs.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 dirty="0">
              <a:latin typeface="Calibri"/>
              <a:cs typeface="Calibri"/>
            </a:endParaRPr>
          </a:p>
          <a:p>
            <a:pPr marL="469265" indent="-228600" algn="just">
              <a:lnSpc>
                <a:spcPct val="100000"/>
              </a:lnSpc>
              <a:buSzPct val="50000"/>
              <a:buFont typeface="Symbol"/>
              <a:buChar char=""/>
              <a:tabLst>
                <a:tab pos="469900" algn="l"/>
              </a:tabLst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b="1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b="1" spc="-3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42424"/>
                </a:solidFill>
                <a:latin typeface="Calibri"/>
                <a:cs typeface="Calibri"/>
              </a:rPr>
              <a:t>Development</a:t>
            </a:r>
            <a:endParaRPr sz="2000" dirty="0">
              <a:latin typeface="Calibri"/>
              <a:cs typeface="Calibri"/>
            </a:endParaRPr>
          </a:p>
          <a:p>
            <a:pPr marL="12700" marR="5080" algn="just">
              <a:lnSpc>
                <a:spcPct val="152400"/>
              </a:lnSpc>
              <a:spcBef>
                <a:spcPts val="1420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Research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 development focuses on developing new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products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and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services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based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on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needs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of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target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markets.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endParaRPr lang="en-US" sz="2000" spc="5" dirty="0" smtClean="0">
              <a:solidFill>
                <a:srgbClr val="242424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52400"/>
              </a:lnSpc>
              <a:spcBef>
                <a:spcPts val="1420"/>
              </a:spcBef>
            </a:pPr>
            <a:r>
              <a:rPr sz="2000" dirty="0" smtClean="0">
                <a:solidFill>
                  <a:srgbClr val="242424"/>
                </a:solidFill>
                <a:latin typeface="Calibri"/>
                <a:cs typeface="Calibri"/>
              </a:rPr>
              <a:t>It</a:t>
            </a:r>
            <a:r>
              <a:rPr sz="2000" spc="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focuses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on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gathering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information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about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marketing needs and finding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ways to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improve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an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existing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product or create new products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that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satisfy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the identified </a:t>
            </a:r>
            <a:r>
              <a:rPr sz="2000" spc="-4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needs.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 dirty="0">
              <a:latin typeface="Calibri"/>
              <a:cs typeface="Calibri"/>
            </a:endParaRPr>
          </a:p>
          <a:p>
            <a:pPr marL="469265" indent="-228600" algn="just">
              <a:lnSpc>
                <a:spcPct val="100000"/>
              </a:lnSpc>
              <a:spcBef>
                <a:spcPts val="5"/>
              </a:spcBef>
              <a:buSzPct val="50000"/>
              <a:buFont typeface="Symbol"/>
              <a:buChar char=""/>
              <a:tabLst>
                <a:tab pos="469900" algn="l"/>
              </a:tabLst>
            </a:pP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Action</a:t>
            </a:r>
            <a:r>
              <a:rPr sz="2000" b="1" spc="-4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endParaRPr sz="2000" dirty="0">
              <a:latin typeface="Calibri"/>
              <a:cs typeface="Calibri"/>
            </a:endParaRPr>
          </a:p>
          <a:p>
            <a:pPr marL="12700" marR="7620" algn="just">
              <a:lnSpc>
                <a:spcPct val="152500"/>
              </a:lnSpc>
              <a:spcBef>
                <a:spcPts val="1415"/>
              </a:spcBef>
            </a:pP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Action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research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aims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provide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practical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solutions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to </a:t>
            </a:r>
            <a:r>
              <a:rPr sz="2000" spc="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specific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business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problems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by</a:t>
            </a:r>
            <a:r>
              <a:rPr sz="20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pointing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sz="20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business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in</a:t>
            </a:r>
            <a:r>
              <a:rPr sz="2000" spc="-1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the</a:t>
            </a:r>
            <a:r>
              <a:rPr lang="en-US" sz="2000" spc="-5" dirty="0" smtClean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lang="en-US" sz="2000" spc="-5" dirty="0" smtClean="0">
                <a:solidFill>
                  <a:srgbClr val="242424"/>
                </a:solidFill>
                <a:cs typeface="Calibri"/>
              </a:rPr>
              <a:t>right </a:t>
            </a:r>
            <a:r>
              <a:rPr lang="en-US" sz="2000" spc="-5" dirty="0">
                <a:solidFill>
                  <a:srgbClr val="242424"/>
                </a:solidFill>
                <a:cs typeface="Calibri"/>
              </a:rPr>
              <a:t>direction.</a:t>
            </a:r>
          </a:p>
          <a:p>
            <a:pPr marL="12700" marR="7620" algn="just">
              <a:lnSpc>
                <a:spcPct val="152500"/>
              </a:lnSpc>
              <a:spcBef>
                <a:spcPts val="1415"/>
              </a:spcBef>
            </a:pP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5304</Words>
  <Application>Microsoft Office PowerPoint</Application>
  <PresentationFormat>Custom</PresentationFormat>
  <Paragraphs>511</Paragraphs>
  <Slides>62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6" baseType="lpstr">
      <vt:lpstr>Calibri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2023-02-27T03:44:05Z</dcterms:created>
  <dcterms:modified xsi:type="dcterms:W3CDTF">2023-02-27T15:09:33Z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2023-02-27T00:00:00Z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2023-02-27T00:00:00Z</vt:filetime>
  </property>
</Properties>
</file>